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5" r:id="rId17"/>
    <p:sldId id="274" r:id="rId18"/>
  </p:sldIdLst>
  <p:sldSz cx="18288000" cy="10287000"/>
  <p:notesSz cx="6858000" cy="9144000"/>
  <p:embeddedFontLst>
    <p:embeddedFont>
      <p:font typeface="Muli Bold" panose="020B0604020202020204" charset="0"/>
      <p:regular r:id="rId19"/>
    </p:embeddedFont>
    <p:embeddedFont>
      <p:font typeface="Muli Heavy" panose="020B0604020202020204" charset="0"/>
      <p:regular r:id="rId20"/>
    </p:embeddedFont>
    <p:embeddedFont>
      <p:font typeface="Muli Ultra-Bold" panose="020B0604020202020204" charset="0"/>
      <p:regular r:id="rId21"/>
    </p:embeddedFont>
    <p:embeddedFont>
      <p:font typeface="Open Sans" panose="020B0606030504020204" pitchFamily="34" charset="0"/>
      <p:regular r:id="rId22"/>
    </p:embeddedFont>
    <p:embeddedFont>
      <p:font typeface="Open Sans Bold" panose="020B0806030504020204" charset="0"/>
      <p:regular r:id="rId23"/>
    </p:embeddedFont>
    <p:embeddedFont>
      <p:font typeface="TT Interphases" panose="020B0604020202020204" charset="0"/>
      <p:regular r:id="rId24"/>
    </p:embeddedFont>
    <p:embeddedFont>
      <p:font typeface="TT Interphase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15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1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2376901">
            <a:off x="6782324" y="-2058046"/>
            <a:ext cx="13552631" cy="21642251"/>
            <a:chOff x="0" y="0"/>
            <a:chExt cx="3569417" cy="57000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69417" cy="5700017"/>
            </a:xfrm>
            <a:custGeom>
              <a:avLst/>
              <a:gdLst/>
              <a:ahLst/>
              <a:cxnLst/>
              <a:rect l="l" t="t" r="r" b="b"/>
              <a:pathLst>
                <a:path w="3569417" h="5700017">
                  <a:moveTo>
                    <a:pt x="0" y="0"/>
                  </a:moveTo>
                  <a:lnTo>
                    <a:pt x="3569417" y="0"/>
                  </a:lnTo>
                  <a:lnTo>
                    <a:pt x="3569417" y="5700017"/>
                  </a:lnTo>
                  <a:lnTo>
                    <a:pt x="0" y="5700017"/>
                  </a:ln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569417" cy="5738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526039" y="5916819"/>
            <a:ext cx="817386" cy="870817"/>
          </a:xfrm>
          <a:custGeom>
            <a:avLst/>
            <a:gdLst/>
            <a:ahLst/>
            <a:cxnLst/>
            <a:rect l="l" t="t" r="r" b="b"/>
            <a:pathLst>
              <a:path w="817386" h="870817">
                <a:moveTo>
                  <a:pt x="0" y="0"/>
                </a:moveTo>
                <a:lnTo>
                  <a:pt x="817386" y="0"/>
                </a:lnTo>
                <a:lnTo>
                  <a:pt x="817386" y="870817"/>
                </a:lnTo>
                <a:lnTo>
                  <a:pt x="0" y="870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7761961" y="7314711"/>
            <a:ext cx="2928262" cy="2074969"/>
          </a:xfrm>
          <a:custGeom>
            <a:avLst/>
            <a:gdLst/>
            <a:ahLst/>
            <a:cxnLst/>
            <a:rect l="l" t="t" r="r" b="b"/>
            <a:pathLst>
              <a:path w="2928262" h="2074969">
                <a:moveTo>
                  <a:pt x="0" y="0"/>
                </a:moveTo>
                <a:lnTo>
                  <a:pt x="2928263" y="0"/>
                </a:lnTo>
                <a:lnTo>
                  <a:pt x="2928263" y="2074969"/>
                </a:lnTo>
                <a:lnTo>
                  <a:pt x="0" y="2074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1" t="-21302" r="-8328" b="-3304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3195769" y="1346704"/>
            <a:ext cx="11896462" cy="481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69"/>
              </a:lnSpc>
            </a:pPr>
            <a:r>
              <a:rPr lang="en-US" sz="15378" b="1" spc="292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PROYECTO</a:t>
            </a:r>
          </a:p>
          <a:p>
            <a:pPr algn="ctr">
              <a:lnSpc>
                <a:spcPts val="19069"/>
              </a:lnSpc>
            </a:pPr>
            <a:r>
              <a:rPr lang="en-US" sz="15378" b="1" spc="292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APT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61961" y="6014436"/>
            <a:ext cx="2764077" cy="7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7"/>
              </a:lnSpc>
            </a:pPr>
            <a:r>
              <a:rPr lang="en-US" sz="451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DeltaSoft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761961" y="6787636"/>
            <a:ext cx="2764077" cy="527075"/>
            <a:chOff x="0" y="0"/>
            <a:chExt cx="3685437" cy="70276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660270" cy="702767"/>
              <a:chOff x="0" y="0"/>
              <a:chExt cx="2116682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11668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16682" h="406400">
                    <a:moveTo>
                      <a:pt x="1913482" y="0"/>
                    </a:moveTo>
                    <a:cubicBezTo>
                      <a:pt x="2025706" y="0"/>
                      <a:pt x="2116682" y="90976"/>
                      <a:pt x="2116682" y="203200"/>
                    </a:cubicBezTo>
                    <a:cubicBezTo>
                      <a:pt x="2116682" y="315424"/>
                      <a:pt x="2025706" y="406400"/>
                      <a:pt x="191348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2116682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4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-20092"/>
              <a:ext cx="368543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DamiSpa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6" name="AutoShape 16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7" name="AutoShape 17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8" name="AutoShape 18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9" name="AutoShape 19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0" name="AutoShape 20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1" name="AutoShape 21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2" name="AutoShape 22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3" name="AutoShape 23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4" name="AutoShape 24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5" name="AutoShape 25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6" name="AutoShape 26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7" name="AutoShape 27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8" name="AutoShape 28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29" name="AutoShape 29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0" name="AutoShape 30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1" name="AutoShape 31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2" name="AutoShape 32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3" name="AutoShape 33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4" name="AutoShape 34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5" name="AutoShape 35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6" name="AutoShape 36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7" name="AutoShape 37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8" name="AutoShape 38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39" name="AutoShape 39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0" name="AutoShape 40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1" name="AutoShape 41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2" name="AutoShape 42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3" name="AutoShape 43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4" name="AutoShape 44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5" name="AutoShape 45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6" name="AutoShape 46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7" name="AutoShape 47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8" name="AutoShape 48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9" name="AutoShape 49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0" name="AutoShape 50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1" name="AutoShape 51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2" name="AutoShape 52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3" name="AutoShape 53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4" name="AutoShape 54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5" name="AutoShape 55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6" name="AutoShape 56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7" name="AutoShape 57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8" name="AutoShape 58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9" name="AutoShape 59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0" name="AutoShape 60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1" name="AutoShape 61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2" name="AutoShape 62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3" name="AutoShape 63"/>
          <p:cNvSpPr/>
          <p:nvPr/>
        </p:nvSpPr>
        <p:spPr>
          <a:xfrm>
            <a:off x="5897880" y="4494276"/>
            <a:ext cx="6492240" cy="12984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091814" y="-23777"/>
            <a:ext cx="12199553" cy="10643884"/>
            <a:chOff x="0" y="0"/>
            <a:chExt cx="3213051" cy="28033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13051" cy="2803327"/>
            </a:xfrm>
            <a:custGeom>
              <a:avLst/>
              <a:gdLst/>
              <a:ahLst/>
              <a:cxnLst/>
              <a:rect l="l" t="t" r="r" b="b"/>
              <a:pathLst>
                <a:path w="3213051" h="2803327">
                  <a:moveTo>
                    <a:pt x="17769" y="0"/>
                  </a:moveTo>
                  <a:lnTo>
                    <a:pt x="3195282" y="0"/>
                  </a:lnTo>
                  <a:cubicBezTo>
                    <a:pt x="3199995" y="0"/>
                    <a:pt x="3204514" y="1872"/>
                    <a:pt x="3207847" y="5204"/>
                  </a:cubicBezTo>
                  <a:cubicBezTo>
                    <a:pt x="3211179" y="8537"/>
                    <a:pt x="3213051" y="13056"/>
                    <a:pt x="3213051" y="17769"/>
                  </a:cubicBezTo>
                  <a:lnTo>
                    <a:pt x="3213051" y="2785558"/>
                  </a:lnTo>
                  <a:cubicBezTo>
                    <a:pt x="3213051" y="2790271"/>
                    <a:pt x="3211179" y="2794791"/>
                    <a:pt x="3207847" y="2798123"/>
                  </a:cubicBezTo>
                  <a:cubicBezTo>
                    <a:pt x="3204514" y="2801455"/>
                    <a:pt x="3199995" y="2803327"/>
                    <a:pt x="3195282" y="2803327"/>
                  </a:cubicBezTo>
                  <a:lnTo>
                    <a:pt x="17769" y="2803327"/>
                  </a:lnTo>
                  <a:cubicBezTo>
                    <a:pt x="13056" y="2803327"/>
                    <a:pt x="8537" y="2801455"/>
                    <a:pt x="5204" y="2798123"/>
                  </a:cubicBezTo>
                  <a:cubicBezTo>
                    <a:pt x="1872" y="2794791"/>
                    <a:pt x="0" y="2790271"/>
                    <a:pt x="0" y="2785558"/>
                  </a:cubicBezTo>
                  <a:lnTo>
                    <a:pt x="0" y="17769"/>
                  </a:lnTo>
                  <a:cubicBezTo>
                    <a:pt x="0" y="13056"/>
                    <a:pt x="1872" y="8537"/>
                    <a:pt x="5204" y="5204"/>
                  </a:cubicBezTo>
                  <a:cubicBezTo>
                    <a:pt x="8537" y="1872"/>
                    <a:pt x="13056" y="0"/>
                    <a:pt x="17769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13051" cy="2841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4334226" y="1872100"/>
            <a:ext cx="1012413" cy="5624229"/>
            <a:chOff x="0" y="0"/>
            <a:chExt cx="266644" cy="14812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6644" cy="1481278"/>
            </a:xfrm>
            <a:custGeom>
              <a:avLst/>
              <a:gdLst/>
              <a:ahLst/>
              <a:cxnLst/>
              <a:rect l="l" t="t" r="r" b="b"/>
              <a:pathLst>
                <a:path w="266644" h="1481278">
                  <a:moveTo>
                    <a:pt x="133322" y="0"/>
                  </a:moveTo>
                  <a:lnTo>
                    <a:pt x="133322" y="0"/>
                  </a:lnTo>
                  <a:cubicBezTo>
                    <a:pt x="206954" y="0"/>
                    <a:pt x="266644" y="59690"/>
                    <a:pt x="266644" y="133322"/>
                  </a:cubicBezTo>
                  <a:lnTo>
                    <a:pt x="266644" y="1347956"/>
                  </a:lnTo>
                  <a:cubicBezTo>
                    <a:pt x="266644" y="1383316"/>
                    <a:pt x="252597" y="1417226"/>
                    <a:pt x="227595" y="1442229"/>
                  </a:cubicBezTo>
                  <a:cubicBezTo>
                    <a:pt x="202592" y="1467232"/>
                    <a:pt x="168681" y="1481278"/>
                    <a:pt x="133322" y="1481278"/>
                  </a:cubicBezTo>
                  <a:lnTo>
                    <a:pt x="133322" y="1481278"/>
                  </a:lnTo>
                  <a:cubicBezTo>
                    <a:pt x="97963" y="1481278"/>
                    <a:pt x="64052" y="1467232"/>
                    <a:pt x="39049" y="1442229"/>
                  </a:cubicBezTo>
                  <a:cubicBezTo>
                    <a:pt x="14046" y="1417226"/>
                    <a:pt x="0" y="1383316"/>
                    <a:pt x="0" y="1347956"/>
                  </a:cubicBezTo>
                  <a:lnTo>
                    <a:pt x="0" y="133322"/>
                  </a:lnTo>
                  <a:cubicBezTo>
                    <a:pt x="0" y="97963"/>
                    <a:pt x="14046" y="64052"/>
                    <a:pt x="39049" y="39049"/>
                  </a:cubicBezTo>
                  <a:cubicBezTo>
                    <a:pt x="64052" y="14046"/>
                    <a:pt x="97963" y="0"/>
                    <a:pt x="133322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6644" cy="1519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4334226" y="2979763"/>
            <a:ext cx="1012413" cy="5624229"/>
            <a:chOff x="0" y="0"/>
            <a:chExt cx="266644" cy="14812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6644" cy="1481278"/>
            </a:xfrm>
            <a:custGeom>
              <a:avLst/>
              <a:gdLst/>
              <a:ahLst/>
              <a:cxnLst/>
              <a:rect l="l" t="t" r="r" b="b"/>
              <a:pathLst>
                <a:path w="266644" h="1481278">
                  <a:moveTo>
                    <a:pt x="133322" y="0"/>
                  </a:moveTo>
                  <a:lnTo>
                    <a:pt x="133322" y="0"/>
                  </a:lnTo>
                  <a:cubicBezTo>
                    <a:pt x="206954" y="0"/>
                    <a:pt x="266644" y="59690"/>
                    <a:pt x="266644" y="133322"/>
                  </a:cubicBezTo>
                  <a:lnTo>
                    <a:pt x="266644" y="1347956"/>
                  </a:lnTo>
                  <a:cubicBezTo>
                    <a:pt x="266644" y="1383316"/>
                    <a:pt x="252597" y="1417226"/>
                    <a:pt x="227595" y="1442229"/>
                  </a:cubicBezTo>
                  <a:cubicBezTo>
                    <a:pt x="202592" y="1467232"/>
                    <a:pt x="168681" y="1481278"/>
                    <a:pt x="133322" y="1481278"/>
                  </a:cubicBezTo>
                  <a:lnTo>
                    <a:pt x="133322" y="1481278"/>
                  </a:lnTo>
                  <a:cubicBezTo>
                    <a:pt x="97963" y="1481278"/>
                    <a:pt x="64052" y="1467232"/>
                    <a:pt x="39049" y="1442229"/>
                  </a:cubicBezTo>
                  <a:cubicBezTo>
                    <a:pt x="14046" y="1417226"/>
                    <a:pt x="0" y="1383316"/>
                    <a:pt x="0" y="1347956"/>
                  </a:cubicBezTo>
                  <a:lnTo>
                    <a:pt x="0" y="133322"/>
                  </a:lnTo>
                  <a:cubicBezTo>
                    <a:pt x="0" y="97963"/>
                    <a:pt x="14046" y="64052"/>
                    <a:pt x="39049" y="39049"/>
                  </a:cubicBezTo>
                  <a:cubicBezTo>
                    <a:pt x="64052" y="14046"/>
                    <a:pt x="97963" y="0"/>
                    <a:pt x="133322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66644" cy="1519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4334226" y="4087427"/>
            <a:ext cx="1012413" cy="5624229"/>
            <a:chOff x="0" y="0"/>
            <a:chExt cx="266644" cy="14812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6644" cy="1481278"/>
            </a:xfrm>
            <a:custGeom>
              <a:avLst/>
              <a:gdLst/>
              <a:ahLst/>
              <a:cxnLst/>
              <a:rect l="l" t="t" r="r" b="b"/>
              <a:pathLst>
                <a:path w="266644" h="1481278">
                  <a:moveTo>
                    <a:pt x="133322" y="0"/>
                  </a:moveTo>
                  <a:lnTo>
                    <a:pt x="133322" y="0"/>
                  </a:lnTo>
                  <a:cubicBezTo>
                    <a:pt x="206954" y="0"/>
                    <a:pt x="266644" y="59690"/>
                    <a:pt x="266644" y="133322"/>
                  </a:cubicBezTo>
                  <a:lnTo>
                    <a:pt x="266644" y="1347956"/>
                  </a:lnTo>
                  <a:cubicBezTo>
                    <a:pt x="266644" y="1383316"/>
                    <a:pt x="252597" y="1417226"/>
                    <a:pt x="227595" y="1442229"/>
                  </a:cubicBezTo>
                  <a:cubicBezTo>
                    <a:pt x="202592" y="1467232"/>
                    <a:pt x="168681" y="1481278"/>
                    <a:pt x="133322" y="1481278"/>
                  </a:cubicBezTo>
                  <a:lnTo>
                    <a:pt x="133322" y="1481278"/>
                  </a:lnTo>
                  <a:cubicBezTo>
                    <a:pt x="97963" y="1481278"/>
                    <a:pt x="64052" y="1467232"/>
                    <a:pt x="39049" y="1442229"/>
                  </a:cubicBezTo>
                  <a:cubicBezTo>
                    <a:pt x="14046" y="1417226"/>
                    <a:pt x="0" y="1383316"/>
                    <a:pt x="0" y="1347956"/>
                  </a:cubicBezTo>
                  <a:lnTo>
                    <a:pt x="0" y="133322"/>
                  </a:lnTo>
                  <a:cubicBezTo>
                    <a:pt x="0" y="97963"/>
                    <a:pt x="14046" y="64052"/>
                    <a:pt x="39049" y="39049"/>
                  </a:cubicBezTo>
                  <a:cubicBezTo>
                    <a:pt x="64052" y="14046"/>
                    <a:pt x="97963" y="0"/>
                    <a:pt x="133322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66644" cy="1519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4334226" y="5195090"/>
            <a:ext cx="1012413" cy="5624229"/>
            <a:chOff x="0" y="0"/>
            <a:chExt cx="266644" cy="14812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6644" cy="1481278"/>
            </a:xfrm>
            <a:custGeom>
              <a:avLst/>
              <a:gdLst/>
              <a:ahLst/>
              <a:cxnLst/>
              <a:rect l="l" t="t" r="r" b="b"/>
              <a:pathLst>
                <a:path w="266644" h="1481278">
                  <a:moveTo>
                    <a:pt x="133322" y="0"/>
                  </a:moveTo>
                  <a:lnTo>
                    <a:pt x="133322" y="0"/>
                  </a:lnTo>
                  <a:cubicBezTo>
                    <a:pt x="206954" y="0"/>
                    <a:pt x="266644" y="59690"/>
                    <a:pt x="266644" y="133322"/>
                  </a:cubicBezTo>
                  <a:lnTo>
                    <a:pt x="266644" y="1347956"/>
                  </a:lnTo>
                  <a:cubicBezTo>
                    <a:pt x="266644" y="1383316"/>
                    <a:pt x="252597" y="1417226"/>
                    <a:pt x="227595" y="1442229"/>
                  </a:cubicBezTo>
                  <a:cubicBezTo>
                    <a:pt x="202592" y="1467232"/>
                    <a:pt x="168681" y="1481278"/>
                    <a:pt x="133322" y="1481278"/>
                  </a:cubicBezTo>
                  <a:lnTo>
                    <a:pt x="133322" y="1481278"/>
                  </a:lnTo>
                  <a:cubicBezTo>
                    <a:pt x="97963" y="1481278"/>
                    <a:pt x="64052" y="1467232"/>
                    <a:pt x="39049" y="1442229"/>
                  </a:cubicBezTo>
                  <a:cubicBezTo>
                    <a:pt x="14046" y="1417226"/>
                    <a:pt x="0" y="1383316"/>
                    <a:pt x="0" y="1347956"/>
                  </a:cubicBezTo>
                  <a:lnTo>
                    <a:pt x="0" y="133322"/>
                  </a:lnTo>
                  <a:cubicBezTo>
                    <a:pt x="0" y="97963"/>
                    <a:pt x="14046" y="64052"/>
                    <a:pt x="39049" y="39049"/>
                  </a:cubicBezTo>
                  <a:cubicBezTo>
                    <a:pt x="64052" y="14046"/>
                    <a:pt x="97963" y="0"/>
                    <a:pt x="133322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66644" cy="1519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3874386" y="-471465"/>
            <a:ext cx="1274901" cy="7377753"/>
            <a:chOff x="0" y="0"/>
            <a:chExt cx="335776" cy="19431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35776" cy="1943112"/>
            </a:xfrm>
            <a:custGeom>
              <a:avLst/>
              <a:gdLst/>
              <a:ahLst/>
              <a:cxnLst/>
              <a:rect l="l" t="t" r="r" b="b"/>
              <a:pathLst>
                <a:path w="335776" h="1943112">
                  <a:moveTo>
                    <a:pt x="167888" y="0"/>
                  </a:moveTo>
                  <a:lnTo>
                    <a:pt x="167888" y="0"/>
                  </a:lnTo>
                  <a:cubicBezTo>
                    <a:pt x="260610" y="0"/>
                    <a:pt x="335776" y="75166"/>
                    <a:pt x="335776" y="167888"/>
                  </a:cubicBezTo>
                  <a:lnTo>
                    <a:pt x="335776" y="1775224"/>
                  </a:lnTo>
                  <a:cubicBezTo>
                    <a:pt x="335776" y="1867946"/>
                    <a:pt x="260610" y="1943112"/>
                    <a:pt x="167888" y="1943112"/>
                  </a:cubicBezTo>
                  <a:lnTo>
                    <a:pt x="167888" y="1943112"/>
                  </a:lnTo>
                  <a:cubicBezTo>
                    <a:pt x="75166" y="1943112"/>
                    <a:pt x="0" y="1867946"/>
                    <a:pt x="0" y="1775224"/>
                  </a:cubicBezTo>
                  <a:lnTo>
                    <a:pt x="0" y="167888"/>
                  </a:lnTo>
                  <a:cubicBezTo>
                    <a:pt x="0" y="75166"/>
                    <a:pt x="75166" y="0"/>
                    <a:pt x="167888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35776" cy="1981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35440" y="4178008"/>
            <a:ext cx="1064406" cy="1006221"/>
            <a:chOff x="0" y="0"/>
            <a:chExt cx="280289" cy="264922"/>
          </a:xfrm>
        </p:grpSpPr>
        <p:sp>
          <p:nvSpPr>
            <p:cNvPr id="22" name="Freeform 22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272748" y="4289320"/>
            <a:ext cx="789790" cy="789790"/>
          </a:xfrm>
          <a:custGeom>
            <a:avLst/>
            <a:gdLst/>
            <a:ahLst/>
            <a:cxnLst/>
            <a:rect l="l" t="t" r="r" b="b"/>
            <a:pathLst>
              <a:path w="789790" h="789790">
                <a:moveTo>
                  <a:pt x="0" y="0"/>
                </a:moveTo>
                <a:lnTo>
                  <a:pt x="789789" y="0"/>
                </a:lnTo>
                <a:lnTo>
                  <a:pt x="789789" y="789789"/>
                </a:lnTo>
                <a:lnTo>
                  <a:pt x="0" y="789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25" name="Group 25"/>
          <p:cNvGrpSpPr/>
          <p:nvPr/>
        </p:nvGrpSpPr>
        <p:grpSpPr>
          <a:xfrm>
            <a:off x="1135440" y="5285671"/>
            <a:ext cx="1064406" cy="1006221"/>
            <a:chOff x="0" y="0"/>
            <a:chExt cx="280289" cy="264922"/>
          </a:xfrm>
        </p:grpSpPr>
        <p:sp>
          <p:nvSpPr>
            <p:cNvPr id="26" name="Freeform 26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5440" y="6423251"/>
            <a:ext cx="1064406" cy="1006221"/>
            <a:chOff x="0" y="0"/>
            <a:chExt cx="280289" cy="264922"/>
          </a:xfrm>
        </p:grpSpPr>
        <p:sp>
          <p:nvSpPr>
            <p:cNvPr id="29" name="Freeform 29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35440" y="7500997"/>
            <a:ext cx="1064406" cy="1006221"/>
            <a:chOff x="0" y="0"/>
            <a:chExt cx="280289" cy="264922"/>
          </a:xfrm>
        </p:grpSpPr>
        <p:sp>
          <p:nvSpPr>
            <p:cNvPr id="32" name="Freeform 32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376148" y="5434613"/>
            <a:ext cx="652170" cy="714529"/>
          </a:xfrm>
          <a:custGeom>
            <a:avLst/>
            <a:gdLst/>
            <a:ahLst/>
            <a:cxnLst/>
            <a:rect l="l" t="t" r="r" b="b"/>
            <a:pathLst>
              <a:path w="652170" h="714529">
                <a:moveTo>
                  <a:pt x="0" y="0"/>
                </a:moveTo>
                <a:lnTo>
                  <a:pt x="652170" y="0"/>
                </a:lnTo>
                <a:lnTo>
                  <a:pt x="652170" y="714529"/>
                </a:lnTo>
                <a:lnTo>
                  <a:pt x="0" y="714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5" name="Freeform 35"/>
          <p:cNvSpPr/>
          <p:nvPr/>
        </p:nvSpPr>
        <p:spPr>
          <a:xfrm>
            <a:off x="1324259" y="6566073"/>
            <a:ext cx="704059" cy="666936"/>
          </a:xfrm>
          <a:custGeom>
            <a:avLst/>
            <a:gdLst/>
            <a:ahLst/>
            <a:cxnLst/>
            <a:rect l="l" t="t" r="r" b="b"/>
            <a:pathLst>
              <a:path w="704059" h="666936">
                <a:moveTo>
                  <a:pt x="0" y="0"/>
                </a:moveTo>
                <a:lnTo>
                  <a:pt x="704059" y="0"/>
                </a:lnTo>
                <a:lnTo>
                  <a:pt x="704059" y="666936"/>
                </a:lnTo>
                <a:lnTo>
                  <a:pt x="0" y="6669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36"/>
          <p:cNvSpPr/>
          <p:nvPr/>
        </p:nvSpPr>
        <p:spPr>
          <a:xfrm>
            <a:off x="1324259" y="7696172"/>
            <a:ext cx="704059" cy="704059"/>
          </a:xfrm>
          <a:custGeom>
            <a:avLst/>
            <a:gdLst/>
            <a:ahLst/>
            <a:cxnLst/>
            <a:rect l="l" t="t" r="r" b="b"/>
            <a:pathLst>
              <a:path w="704059" h="704059">
                <a:moveTo>
                  <a:pt x="0" y="0"/>
                </a:moveTo>
                <a:lnTo>
                  <a:pt x="704059" y="0"/>
                </a:lnTo>
                <a:lnTo>
                  <a:pt x="704059" y="704059"/>
                </a:lnTo>
                <a:lnTo>
                  <a:pt x="0" y="7040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7" name="Group 37"/>
          <p:cNvGrpSpPr/>
          <p:nvPr/>
        </p:nvGrpSpPr>
        <p:grpSpPr>
          <a:xfrm>
            <a:off x="10473758" y="4184200"/>
            <a:ext cx="1064406" cy="1006221"/>
            <a:chOff x="0" y="0"/>
            <a:chExt cx="280289" cy="264922"/>
          </a:xfrm>
        </p:grpSpPr>
        <p:sp>
          <p:nvSpPr>
            <p:cNvPr id="38" name="Freeform 38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473758" y="5285671"/>
            <a:ext cx="1064406" cy="1006221"/>
            <a:chOff x="0" y="0"/>
            <a:chExt cx="280289" cy="264922"/>
          </a:xfrm>
        </p:grpSpPr>
        <p:sp>
          <p:nvSpPr>
            <p:cNvPr id="41" name="Freeform 41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473758" y="6423251"/>
            <a:ext cx="1064406" cy="1006221"/>
            <a:chOff x="0" y="0"/>
            <a:chExt cx="280289" cy="264922"/>
          </a:xfrm>
        </p:grpSpPr>
        <p:sp>
          <p:nvSpPr>
            <p:cNvPr id="44" name="Freeform 44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473758" y="7500997"/>
            <a:ext cx="1064406" cy="1006221"/>
            <a:chOff x="0" y="0"/>
            <a:chExt cx="280289" cy="264922"/>
          </a:xfrm>
        </p:grpSpPr>
        <p:sp>
          <p:nvSpPr>
            <p:cNvPr id="47" name="Freeform 47"/>
            <p:cNvSpPr/>
            <p:nvPr/>
          </p:nvSpPr>
          <p:spPr>
            <a:xfrm>
              <a:off x="1432" y="2637"/>
              <a:ext cx="277426" cy="261868"/>
            </a:xfrm>
            <a:custGeom>
              <a:avLst/>
              <a:gdLst/>
              <a:ahLst/>
              <a:cxnLst/>
              <a:rect l="l" t="t" r="r" b="b"/>
              <a:pathLst>
                <a:path w="277426" h="261868">
                  <a:moveTo>
                    <a:pt x="171559" y="5069"/>
                  </a:moveTo>
                  <a:lnTo>
                    <a:pt x="172330" y="5250"/>
                  </a:lnTo>
                  <a:cubicBezTo>
                    <a:pt x="193415" y="10197"/>
                    <a:pt x="213034" y="20054"/>
                    <a:pt x="229587" y="34019"/>
                  </a:cubicBezTo>
                  <a:lnTo>
                    <a:pt x="230067" y="34423"/>
                  </a:lnTo>
                  <a:cubicBezTo>
                    <a:pt x="246288" y="48107"/>
                    <a:pt x="258905" y="65560"/>
                    <a:pt x="266813" y="85254"/>
                  </a:cubicBezTo>
                  <a:lnTo>
                    <a:pt x="266813" y="85254"/>
                  </a:lnTo>
                  <a:cubicBezTo>
                    <a:pt x="274710" y="104918"/>
                    <a:pt x="277425" y="126281"/>
                    <a:pt x="274699" y="147295"/>
                  </a:cubicBezTo>
                  <a:lnTo>
                    <a:pt x="274696" y="147319"/>
                  </a:lnTo>
                  <a:cubicBezTo>
                    <a:pt x="271966" y="168370"/>
                    <a:pt x="264040" y="188412"/>
                    <a:pt x="251634" y="205637"/>
                  </a:cubicBezTo>
                  <a:lnTo>
                    <a:pt x="251485" y="205843"/>
                  </a:lnTo>
                  <a:cubicBezTo>
                    <a:pt x="238976" y="223211"/>
                    <a:pt x="222394" y="237243"/>
                    <a:pt x="203196" y="246706"/>
                  </a:cubicBezTo>
                  <a:lnTo>
                    <a:pt x="202434" y="247081"/>
                  </a:lnTo>
                  <a:cubicBezTo>
                    <a:pt x="182699" y="256809"/>
                    <a:pt x="160991" y="261868"/>
                    <a:pt x="138989" y="261868"/>
                  </a:cubicBezTo>
                  <a:lnTo>
                    <a:pt x="138436" y="261868"/>
                  </a:lnTo>
                  <a:cubicBezTo>
                    <a:pt x="116434" y="261868"/>
                    <a:pt x="94726" y="256809"/>
                    <a:pt x="74991" y="247081"/>
                  </a:cubicBezTo>
                  <a:lnTo>
                    <a:pt x="74229" y="246706"/>
                  </a:lnTo>
                  <a:cubicBezTo>
                    <a:pt x="55031" y="237243"/>
                    <a:pt x="38449" y="223211"/>
                    <a:pt x="25940" y="205843"/>
                  </a:cubicBezTo>
                  <a:lnTo>
                    <a:pt x="25791" y="205637"/>
                  </a:lnTo>
                  <a:cubicBezTo>
                    <a:pt x="13385" y="188412"/>
                    <a:pt x="5459" y="168370"/>
                    <a:pt x="2729" y="147319"/>
                  </a:cubicBezTo>
                  <a:lnTo>
                    <a:pt x="2726" y="147295"/>
                  </a:lnTo>
                  <a:cubicBezTo>
                    <a:pt x="0" y="126281"/>
                    <a:pt x="2715" y="104918"/>
                    <a:pt x="10612" y="85254"/>
                  </a:cubicBezTo>
                  <a:lnTo>
                    <a:pt x="10612" y="85254"/>
                  </a:lnTo>
                  <a:cubicBezTo>
                    <a:pt x="18520" y="65560"/>
                    <a:pt x="31137" y="48107"/>
                    <a:pt x="47358" y="34423"/>
                  </a:cubicBezTo>
                  <a:lnTo>
                    <a:pt x="47838" y="34019"/>
                  </a:lnTo>
                  <a:cubicBezTo>
                    <a:pt x="64391" y="20054"/>
                    <a:pt x="84010" y="10197"/>
                    <a:pt x="105095" y="5250"/>
                  </a:cubicBezTo>
                  <a:lnTo>
                    <a:pt x="105866" y="5069"/>
                  </a:lnTo>
                  <a:cubicBezTo>
                    <a:pt x="127470" y="0"/>
                    <a:pt x="149955" y="0"/>
                    <a:pt x="171559" y="5069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41500" y="3813"/>
              <a:ext cx="197289" cy="224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10619184" y="4393655"/>
            <a:ext cx="773553" cy="574927"/>
          </a:xfrm>
          <a:custGeom>
            <a:avLst/>
            <a:gdLst/>
            <a:ahLst/>
            <a:cxnLst/>
            <a:rect l="l" t="t" r="r" b="b"/>
            <a:pathLst>
              <a:path w="773553" h="574927">
                <a:moveTo>
                  <a:pt x="0" y="0"/>
                </a:moveTo>
                <a:lnTo>
                  <a:pt x="773553" y="0"/>
                </a:lnTo>
                <a:lnTo>
                  <a:pt x="773553" y="574927"/>
                </a:lnTo>
                <a:lnTo>
                  <a:pt x="0" y="574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0" name="Freeform 50"/>
          <p:cNvSpPr/>
          <p:nvPr/>
        </p:nvSpPr>
        <p:spPr>
          <a:xfrm>
            <a:off x="10619184" y="5480778"/>
            <a:ext cx="773553" cy="729074"/>
          </a:xfrm>
          <a:custGeom>
            <a:avLst/>
            <a:gdLst/>
            <a:ahLst/>
            <a:cxnLst/>
            <a:rect l="l" t="t" r="r" b="b"/>
            <a:pathLst>
              <a:path w="773553" h="729074">
                <a:moveTo>
                  <a:pt x="0" y="0"/>
                </a:moveTo>
                <a:lnTo>
                  <a:pt x="773553" y="0"/>
                </a:lnTo>
                <a:lnTo>
                  <a:pt x="773553" y="729074"/>
                </a:lnTo>
                <a:lnTo>
                  <a:pt x="0" y="7290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1" name="Freeform 51"/>
          <p:cNvSpPr/>
          <p:nvPr/>
        </p:nvSpPr>
        <p:spPr>
          <a:xfrm>
            <a:off x="10583264" y="6606217"/>
            <a:ext cx="809473" cy="670851"/>
          </a:xfrm>
          <a:custGeom>
            <a:avLst/>
            <a:gdLst/>
            <a:ahLst/>
            <a:cxnLst/>
            <a:rect l="l" t="t" r="r" b="b"/>
            <a:pathLst>
              <a:path w="809473" h="670851">
                <a:moveTo>
                  <a:pt x="0" y="0"/>
                </a:moveTo>
                <a:lnTo>
                  <a:pt x="809473" y="0"/>
                </a:lnTo>
                <a:lnTo>
                  <a:pt x="809473" y="670851"/>
                </a:lnTo>
                <a:lnTo>
                  <a:pt x="0" y="6708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2" name="Freeform 52"/>
          <p:cNvSpPr/>
          <p:nvPr/>
        </p:nvSpPr>
        <p:spPr>
          <a:xfrm>
            <a:off x="10676435" y="7588334"/>
            <a:ext cx="623131" cy="811897"/>
          </a:xfrm>
          <a:custGeom>
            <a:avLst/>
            <a:gdLst/>
            <a:ahLst/>
            <a:cxnLst/>
            <a:rect l="l" t="t" r="r" b="b"/>
            <a:pathLst>
              <a:path w="623131" h="811897">
                <a:moveTo>
                  <a:pt x="0" y="0"/>
                </a:moveTo>
                <a:lnTo>
                  <a:pt x="623131" y="0"/>
                </a:lnTo>
                <a:lnTo>
                  <a:pt x="623131" y="811897"/>
                </a:lnTo>
                <a:lnTo>
                  <a:pt x="0" y="8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3" name="Freeform 53"/>
          <p:cNvSpPr/>
          <p:nvPr/>
        </p:nvSpPr>
        <p:spPr>
          <a:xfrm>
            <a:off x="0" y="35470"/>
            <a:ext cx="5919072" cy="1457571"/>
          </a:xfrm>
          <a:custGeom>
            <a:avLst/>
            <a:gdLst/>
            <a:ahLst/>
            <a:cxnLst/>
            <a:rect l="l" t="t" r="r" b="b"/>
            <a:pathLst>
              <a:path w="5919072" h="1457571">
                <a:moveTo>
                  <a:pt x="0" y="0"/>
                </a:moveTo>
                <a:lnTo>
                  <a:pt x="5919072" y="0"/>
                </a:lnTo>
                <a:lnTo>
                  <a:pt x="5919072" y="1457571"/>
                </a:lnTo>
                <a:lnTo>
                  <a:pt x="0" y="145757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4" name="TextBox 54"/>
          <p:cNvSpPr txBox="1"/>
          <p:nvPr/>
        </p:nvSpPr>
        <p:spPr>
          <a:xfrm>
            <a:off x="5919072" y="452896"/>
            <a:ext cx="8659080" cy="110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31"/>
              </a:lnSpc>
              <a:spcBef>
                <a:spcPct val="0"/>
              </a:spcBef>
            </a:pPr>
            <a:r>
              <a:rPr lang="en-US" sz="7121" b="1" spc="135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REQUERIMIENTOS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0473758" y="2150266"/>
            <a:ext cx="6346792" cy="42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  <a:spcBef>
                <a:spcPct val="0"/>
              </a:spcBef>
            </a:pPr>
            <a:r>
              <a:rPr lang="en-US" sz="2707" b="1" u="none" strike="noStrike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REQUERIMIENTOS NO FUNCIONALES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755536" y="4440470"/>
            <a:ext cx="4169792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Autenticación y seguridad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967467" y="5548133"/>
            <a:ext cx="3745929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Gestión de información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029343" y="6660034"/>
            <a:ext cx="3622179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Soporte a la operación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300717" y="7763459"/>
            <a:ext cx="5079429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Herramientas complementarias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22959" y="2644390"/>
            <a:ext cx="7377753" cy="160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4"/>
              </a:lnSpc>
            </a:pPr>
            <a:r>
              <a:rPr lang="en-US" sz="23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Nos indican las funciones principales que el sistema debe ofrecer. En este caso, se organizan en cuatro grandes grupos: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endParaRPr lang="en-US" sz="2365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634192" y="2150266"/>
            <a:ext cx="5755288" cy="42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65"/>
              </a:lnSpc>
              <a:spcBef>
                <a:spcPct val="0"/>
              </a:spcBef>
            </a:pPr>
            <a:r>
              <a:rPr lang="en-US" sz="2707" b="1" u="none" strike="noStrike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REQUERIMIENTOS FUNCIONALES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9958277" y="2768880"/>
            <a:ext cx="737775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Por otra parte, los no funcionales definen cómo debe funcionar el sistema para garantizar calidad.</a:t>
            </a:r>
          </a:p>
          <a:p>
            <a:pPr algn="ctr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Incluyen aspectos como: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048466" y="4440470"/>
            <a:ext cx="4286250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Arquitectura y rendimiento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058142" y="5545037"/>
            <a:ext cx="4220766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Seguridad y disponibilidad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048466" y="6682617"/>
            <a:ext cx="4402708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Usabilidad y compatibilidad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803792" y="7763459"/>
            <a:ext cx="4775597" cy="458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865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Mantenibilidad y confiabilidad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6215584" y="-1871099"/>
            <a:ext cx="6711098" cy="20298041"/>
            <a:chOff x="0" y="0"/>
            <a:chExt cx="1767532" cy="53459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67532" cy="5345986"/>
            </a:xfrm>
            <a:custGeom>
              <a:avLst/>
              <a:gdLst/>
              <a:ahLst/>
              <a:cxnLst/>
              <a:rect l="l" t="t" r="r" b="b"/>
              <a:pathLst>
                <a:path w="1767532" h="5345986">
                  <a:moveTo>
                    <a:pt x="32301" y="0"/>
                  </a:moveTo>
                  <a:lnTo>
                    <a:pt x="1735231" y="0"/>
                  </a:lnTo>
                  <a:cubicBezTo>
                    <a:pt x="1743798" y="0"/>
                    <a:pt x="1752014" y="3403"/>
                    <a:pt x="1758071" y="9461"/>
                  </a:cubicBezTo>
                  <a:cubicBezTo>
                    <a:pt x="1764129" y="15518"/>
                    <a:pt x="1767532" y="23734"/>
                    <a:pt x="1767532" y="32301"/>
                  </a:cubicBezTo>
                  <a:lnTo>
                    <a:pt x="1767532" y="5313685"/>
                  </a:lnTo>
                  <a:cubicBezTo>
                    <a:pt x="1767532" y="5322252"/>
                    <a:pt x="1764129" y="5330468"/>
                    <a:pt x="1758071" y="5336525"/>
                  </a:cubicBezTo>
                  <a:cubicBezTo>
                    <a:pt x="1752014" y="5342583"/>
                    <a:pt x="1743798" y="5345986"/>
                    <a:pt x="1735231" y="5345986"/>
                  </a:cubicBezTo>
                  <a:lnTo>
                    <a:pt x="32301" y="5345986"/>
                  </a:lnTo>
                  <a:cubicBezTo>
                    <a:pt x="23734" y="5345986"/>
                    <a:pt x="15518" y="5342583"/>
                    <a:pt x="9461" y="5336525"/>
                  </a:cubicBezTo>
                  <a:cubicBezTo>
                    <a:pt x="3403" y="5330468"/>
                    <a:pt x="0" y="5322252"/>
                    <a:pt x="0" y="5313685"/>
                  </a:cubicBezTo>
                  <a:lnTo>
                    <a:pt x="0" y="32301"/>
                  </a:lnTo>
                  <a:cubicBezTo>
                    <a:pt x="0" y="23734"/>
                    <a:pt x="3403" y="15518"/>
                    <a:pt x="9461" y="9461"/>
                  </a:cubicBezTo>
                  <a:cubicBezTo>
                    <a:pt x="15518" y="3403"/>
                    <a:pt x="23734" y="0"/>
                    <a:pt x="32301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67532" cy="5384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820227" y="1276172"/>
            <a:ext cx="12647547" cy="7254480"/>
            <a:chOff x="0" y="0"/>
            <a:chExt cx="7981950" cy="4578350"/>
          </a:xfrm>
        </p:grpSpPr>
        <p:sp>
          <p:nvSpPr>
            <p:cNvPr id="7" name="Freeform 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1206" r="-1120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35470"/>
            <a:ext cx="5038383" cy="1240702"/>
          </a:xfrm>
          <a:custGeom>
            <a:avLst/>
            <a:gdLst/>
            <a:ahLst/>
            <a:cxnLst/>
            <a:rect l="l" t="t" r="r" b="b"/>
            <a:pathLst>
              <a:path w="5038383" h="1240702">
                <a:moveTo>
                  <a:pt x="0" y="0"/>
                </a:moveTo>
                <a:lnTo>
                  <a:pt x="5038383" y="0"/>
                </a:lnTo>
                <a:lnTo>
                  <a:pt x="5038383" y="1240702"/>
                </a:lnTo>
                <a:lnTo>
                  <a:pt x="0" y="124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86602" y="1436033"/>
            <a:ext cx="17914796" cy="950481"/>
            <a:chOff x="0" y="0"/>
            <a:chExt cx="11974978" cy="6353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74978" cy="635340"/>
            </a:xfrm>
            <a:custGeom>
              <a:avLst/>
              <a:gdLst/>
              <a:ahLst/>
              <a:cxnLst/>
              <a:rect l="l" t="t" r="r" b="b"/>
              <a:pathLst>
                <a:path w="11974978" h="635340">
                  <a:moveTo>
                    <a:pt x="11771778" y="0"/>
                  </a:moveTo>
                  <a:cubicBezTo>
                    <a:pt x="11884003" y="0"/>
                    <a:pt x="11974978" y="142226"/>
                    <a:pt x="11974978" y="317670"/>
                  </a:cubicBezTo>
                  <a:cubicBezTo>
                    <a:pt x="11974978" y="493115"/>
                    <a:pt x="11884003" y="635340"/>
                    <a:pt x="11771778" y="635340"/>
                  </a:cubicBezTo>
                  <a:lnTo>
                    <a:pt x="203200" y="635340"/>
                  </a:lnTo>
                  <a:cubicBezTo>
                    <a:pt x="90976" y="635340"/>
                    <a:pt x="0" y="493115"/>
                    <a:pt x="0" y="317670"/>
                  </a:cubicBezTo>
                  <a:cubicBezTo>
                    <a:pt x="0" y="1422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974978" cy="663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1055" y="3556127"/>
            <a:ext cx="15345891" cy="6502273"/>
          </a:xfrm>
          <a:custGeom>
            <a:avLst/>
            <a:gdLst/>
            <a:ahLst/>
            <a:cxnLst/>
            <a:rect l="l" t="t" r="r" b="b"/>
            <a:pathLst>
              <a:path w="15345891" h="6502273">
                <a:moveTo>
                  <a:pt x="0" y="0"/>
                </a:moveTo>
                <a:lnTo>
                  <a:pt x="15345890" y="0"/>
                </a:lnTo>
                <a:lnTo>
                  <a:pt x="15345890" y="6502273"/>
                </a:lnTo>
                <a:lnTo>
                  <a:pt x="0" y="6502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91" r="-29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4134117" y="135315"/>
            <a:ext cx="10019765" cy="968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15"/>
              </a:lnSpc>
              <a:spcBef>
                <a:spcPct val="0"/>
              </a:spcBef>
            </a:pPr>
            <a:r>
              <a:rPr lang="en-US" sz="6221" b="1" spc="118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COSTO POR FASE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575" y="2585083"/>
            <a:ext cx="3251788" cy="63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Costa Total de Fase:</a:t>
            </a:r>
          </a:p>
          <a:p>
            <a:pPr marL="0" lvl="0" indent="0" algn="ctr">
              <a:lnSpc>
                <a:spcPts val="2678"/>
              </a:lnSpc>
              <a:spcBef>
                <a:spcPct val="0"/>
              </a:spcBef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1.950.667 $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3914" y="2585083"/>
            <a:ext cx="3644053" cy="63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Costo Total de Fase:</a:t>
            </a:r>
          </a:p>
          <a:p>
            <a:pPr marL="0" lvl="0" indent="0" algn="ctr">
              <a:lnSpc>
                <a:spcPts val="2678"/>
              </a:lnSpc>
              <a:spcBef>
                <a:spcPct val="0"/>
              </a:spcBef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1.556.584 $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61397" y="2585083"/>
            <a:ext cx="2353721" cy="63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"/>
              </a:lnSpc>
              <a:spcBef>
                <a:spcPct val="0"/>
              </a:spcBef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Costo Total de Fase: 1.849.880 $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62186" y="2585083"/>
            <a:ext cx="3644053" cy="63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Costo Total de Fase:</a:t>
            </a:r>
          </a:p>
          <a:p>
            <a:pPr marL="0" lvl="0" indent="0" algn="ctr">
              <a:lnSpc>
                <a:spcPts val="2678"/>
              </a:lnSpc>
              <a:spcBef>
                <a:spcPct val="0"/>
              </a:spcBef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353.329 $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58319" y="1492730"/>
            <a:ext cx="3251788" cy="789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1"/>
              </a:lnSpc>
              <a:spcBef>
                <a:spcPct val="0"/>
              </a:spcBef>
            </a:pPr>
            <a:r>
              <a:rPr lang="en-US" sz="2293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Fase de Implementación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91650" y="2585083"/>
            <a:ext cx="2744301" cy="63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Costo Total de Fase:</a:t>
            </a:r>
          </a:p>
          <a:p>
            <a:pPr marL="0" lvl="0" indent="0" algn="ctr">
              <a:lnSpc>
                <a:spcPts val="2678"/>
              </a:lnSpc>
              <a:spcBef>
                <a:spcPct val="0"/>
              </a:spcBef>
            </a:pPr>
            <a:r>
              <a:rPr lang="en-US" sz="1674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3.706.656 $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0575" y="1692755"/>
            <a:ext cx="3251788" cy="38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1"/>
              </a:lnSpc>
              <a:spcBef>
                <a:spcPct val="0"/>
              </a:spcBef>
            </a:pPr>
            <a:r>
              <a:rPr lang="en-US" sz="2293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Fase de Planificación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00046" y="1702057"/>
            <a:ext cx="3251788" cy="38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1"/>
              </a:lnSpc>
              <a:spcBef>
                <a:spcPct val="0"/>
              </a:spcBef>
            </a:pPr>
            <a:r>
              <a:rPr lang="en-US" sz="2293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Fase de Pruebas QA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12363" y="1692755"/>
            <a:ext cx="3251788" cy="38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1"/>
              </a:lnSpc>
              <a:spcBef>
                <a:spcPct val="0"/>
              </a:spcBef>
            </a:pPr>
            <a:r>
              <a:rPr lang="en-US" sz="2293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Fase de Diseño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7906" y="1692755"/>
            <a:ext cx="3251788" cy="38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1"/>
              </a:lnSpc>
              <a:spcBef>
                <a:spcPct val="0"/>
              </a:spcBef>
            </a:pPr>
            <a:r>
              <a:rPr lang="en-US" sz="2293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Fase de Desarrollo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35470"/>
            <a:ext cx="5127876" cy="1262740"/>
          </a:xfrm>
          <a:custGeom>
            <a:avLst/>
            <a:gdLst/>
            <a:ahLst/>
            <a:cxnLst/>
            <a:rect l="l" t="t" r="r" b="b"/>
            <a:pathLst>
              <a:path w="5127876" h="1262740">
                <a:moveTo>
                  <a:pt x="0" y="0"/>
                </a:moveTo>
                <a:lnTo>
                  <a:pt x="5127876" y="0"/>
                </a:lnTo>
                <a:lnTo>
                  <a:pt x="5127876" y="1262739"/>
                </a:lnTo>
                <a:lnTo>
                  <a:pt x="0" y="1262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501392" y="-4368380"/>
            <a:ext cx="2294172" cy="12046177"/>
            <a:chOff x="0" y="0"/>
            <a:chExt cx="604226" cy="31726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4226" cy="3172656"/>
            </a:xfrm>
            <a:custGeom>
              <a:avLst/>
              <a:gdLst/>
              <a:ahLst/>
              <a:cxnLst/>
              <a:rect l="l" t="t" r="r" b="b"/>
              <a:pathLst>
                <a:path w="604226" h="3172656">
                  <a:moveTo>
                    <a:pt x="94489" y="0"/>
                  </a:moveTo>
                  <a:lnTo>
                    <a:pt x="509737" y="0"/>
                  </a:lnTo>
                  <a:cubicBezTo>
                    <a:pt x="534797" y="0"/>
                    <a:pt x="558831" y="9955"/>
                    <a:pt x="576551" y="27675"/>
                  </a:cubicBezTo>
                  <a:cubicBezTo>
                    <a:pt x="594271" y="45395"/>
                    <a:pt x="604226" y="69429"/>
                    <a:pt x="604226" y="94489"/>
                  </a:cubicBezTo>
                  <a:lnTo>
                    <a:pt x="604226" y="3078167"/>
                  </a:lnTo>
                  <a:cubicBezTo>
                    <a:pt x="604226" y="3103227"/>
                    <a:pt x="594271" y="3127260"/>
                    <a:pt x="576551" y="3144981"/>
                  </a:cubicBezTo>
                  <a:cubicBezTo>
                    <a:pt x="558831" y="3162701"/>
                    <a:pt x="534797" y="3172656"/>
                    <a:pt x="509737" y="3172656"/>
                  </a:cubicBezTo>
                  <a:lnTo>
                    <a:pt x="94489" y="3172656"/>
                  </a:lnTo>
                  <a:cubicBezTo>
                    <a:pt x="69429" y="3172656"/>
                    <a:pt x="45395" y="3162701"/>
                    <a:pt x="27675" y="3144981"/>
                  </a:cubicBezTo>
                  <a:cubicBezTo>
                    <a:pt x="9955" y="3127260"/>
                    <a:pt x="0" y="3103227"/>
                    <a:pt x="0" y="3078167"/>
                  </a:cubicBezTo>
                  <a:lnTo>
                    <a:pt x="0" y="94489"/>
                  </a:lnTo>
                  <a:cubicBezTo>
                    <a:pt x="0" y="69429"/>
                    <a:pt x="9955" y="45395"/>
                    <a:pt x="27675" y="27675"/>
                  </a:cubicBezTo>
                  <a:cubicBezTo>
                    <a:pt x="45395" y="9955"/>
                    <a:pt x="69429" y="0"/>
                    <a:pt x="94489" y="0"/>
                  </a:cubicBezTo>
                  <a:close/>
                </a:path>
              </a:pathLst>
            </a:custGeom>
            <a:solidFill>
              <a:srgbClr val="000A1F">
                <a:alpha val="51765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04226" cy="321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2865994" y="3267535"/>
            <a:ext cx="2577678" cy="4167425"/>
            <a:chOff x="0" y="0"/>
            <a:chExt cx="882058" cy="14260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058" cy="1426055"/>
            </a:xfrm>
            <a:custGeom>
              <a:avLst/>
              <a:gdLst/>
              <a:ahLst/>
              <a:cxnLst/>
              <a:rect l="l" t="t" r="r" b="b"/>
              <a:pathLst>
                <a:path w="882058" h="1426055">
                  <a:moveTo>
                    <a:pt x="84097" y="0"/>
                  </a:moveTo>
                  <a:lnTo>
                    <a:pt x="797961" y="0"/>
                  </a:lnTo>
                  <a:cubicBezTo>
                    <a:pt x="844407" y="0"/>
                    <a:pt x="882058" y="37651"/>
                    <a:pt x="882058" y="84097"/>
                  </a:cubicBezTo>
                  <a:lnTo>
                    <a:pt x="882058" y="1341958"/>
                  </a:lnTo>
                  <a:cubicBezTo>
                    <a:pt x="882058" y="1388404"/>
                    <a:pt x="844407" y="1426055"/>
                    <a:pt x="797961" y="1426055"/>
                  </a:cubicBezTo>
                  <a:lnTo>
                    <a:pt x="84097" y="1426055"/>
                  </a:lnTo>
                  <a:cubicBezTo>
                    <a:pt x="37651" y="1426055"/>
                    <a:pt x="0" y="1388404"/>
                    <a:pt x="0" y="1341958"/>
                  </a:cubicBezTo>
                  <a:lnTo>
                    <a:pt x="0" y="84097"/>
                  </a:lnTo>
                  <a:cubicBezTo>
                    <a:pt x="0" y="37651"/>
                    <a:pt x="37651" y="0"/>
                    <a:pt x="84097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82058" cy="1464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54833" y="904875"/>
            <a:ext cx="12919271" cy="256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8"/>
              </a:lnSpc>
            </a:pPr>
            <a:r>
              <a:rPr lang="en-US" sz="662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Tecnologías del desarrollo</a:t>
            </a:r>
          </a:p>
          <a:p>
            <a:pPr algn="ctr">
              <a:lnSpc>
                <a:spcPts val="11480"/>
              </a:lnSpc>
            </a:pPr>
            <a:endParaRPr lang="en-US" sz="662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53940" y="3796411"/>
            <a:ext cx="4001786" cy="506581"/>
            <a:chOff x="0" y="0"/>
            <a:chExt cx="3210398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0398" cy="406400"/>
            </a:xfrm>
            <a:custGeom>
              <a:avLst/>
              <a:gdLst/>
              <a:ahLst/>
              <a:cxnLst/>
              <a:rect l="l" t="t" r="r" b="b"/>
              <a:pathLst>
                <a:path w="3210398" h="406400">
                  <a:moveTo>
                    <a:pt x="3007198" y="0"/>
                  </a:moveTo>
                  <a:cubicBezTo>
                    <a:pt x="3119423" y="0"/>
                    <a:pt x="3210398" y="90976"/>
                    <a:pt x="3210398" y="203200"/>
                  </a:cubicBezTo>
                  <a:cubicBezTo>
                    <a:pt x="3210398" y="315424"/>
                    <a:pt x="3119423" y="406400"/>
                    <a:pt x="30071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210398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513750" y="3883302"/>
            <a:ext cx="3282165" cy="3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86"/>
              </a:lnSpc>
              <a:spcBef>
                <a:spcPct val="0"/>
              </a:spcBef>
            </a:pPr>
            <a:r>
              <a:rPr lang="en-US" sz="1847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Lenguaje de programación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39701" y="4618182"/>
            <a:ext cx="3601981" cy="142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4862" lvl="1" indent="-177431" algn="just">
              <a:lnSpc>
                <a:spcPts val="2301"/>
              </a:lnSpc>
              <a:buFont typeface="Arial"/>
              <a:buChar char="•"/>
            </a:pPr>
            <a:r>
              <a:rPr lang="en-US" sz="1643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-US" sz="1643" u="none" strike="noStrike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avaScript (Frontend)</a:t>
            </a:r>
          </a:p>
          <a:p>
            <a:pPr marL="354862" lvl="1" indent="-177431" algn="just">
              <a:lnSpc>
                <a:spcPts val="2301"/>
              </a:lnSpc>
              <a:buFont typeface="Arial"/>
              <a:buChar char="•"/>
            </a:pPr>
            <a:r>
              <a:rPr lang="en-US" sz="1643" u="none" strike="noStrike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HTML5 &amp; CSS3 (Interfaz Web)</a:t>
            </a:r>
          </a:p>
          <a:p>
            <a:pPr marL="354862" lvl="1" indent="-177431" algn="just">
              <a:lnSpc>
                <a:spcPts val="2301"/>
              </a:lnSpc>
              <a:buFont typeface="Arial"/>
              <a:buChar char="•"/>
            </a:pPr>
            <a:r>
              <a:rPr lang="en-US" sz="1643" u="none" strike="noStrike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TypeScript (Frontend y Backend)</a:t>
            </a:r>
          </a:p>
          <a:p>
            <a:pPr marL="354862" lvl="1" indent="-177431" algn="just">
              <a:lnSpc>
                <a:spcPts val="2301"/>
              </a:lnSpc>
              <a:buFont typeface="Arial"/>
              <a:buChar char="•"/>
            </a:pPr>
            <a:r>
              <a:rPr lang="en-US" sz="1643" u="none" strike="noStrike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Node.js (Backend)</a:t>
            </a:r>
          </a:p>
          <a:p>
            <a:pPr marL="0" lvl="0" indent="0" algn="just">
              <a:lnSpc>
                <a:spcPts val="2301"/>
              </a:lnSpc>
              <a:spcBef>
                <a:spcPct val="0"/>
              </a:spcBef>
            </a:pPr>
            <a:endParaRPr lang="en-US" sz="1643" u="none" strike="noStrike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5"/>
          <p:cNvGrpSpPr/>
          <p:nvPr/>
        </p:nvGrpSpPr>
        <p:grpSpPr>
          <a:xfrm rot="5400000">
            <a:off x="8153637" y="3187719"/>
            <a:ext cx="2575512" cy="4177336"/>
            <a:chOff x="0" y="0"/>
            <a:chExt cx="882058" cy="14306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82058" cy="1430649"/>
            </a:xfrm>
            <a:custGeom>
              <a:avLst/>
              <a:gdLst/>
              <a:ahLst/>
              <a:cxnLst/>
              <a:rect l="l" t="t" r="r" b="b"/>
              <a:pathLst>
                <a:path w="882058" h="1430649">
                  <a:moveTo>
                    <a:pt x="84167" y="0"/>
                  </a:moveTo>
                  <a:lnTo>
                    <a:pt x="797891" y="0"/>
                  </a:lnTo>
                  <a:cubicBezTo>
                    <a:pt x="820213" y="0"/>
                    <a:pt x="841621" y="8868"/>
                    <a:pt x="857406" y="24652"/>
                  </a:cubicBezTo>
                  <a:cubicBezTo>
                    <a:pt x="873190" y="40436"/>
                    <a:pt x="882058" y="61845"/>
                    <a:pt x="882058" y="84167"/>
                  </a:cubicBezTo>
                  <a:lnTo>
                    <a:pt x="882058" y="1346481"/>
                  </a:lnTo>
                  <a:cubicBezTo>
                    <a:pt x="882058" y="1368804"/>
                    <a:pt x="873190" y="1390212"/>
                    <a:pt x="857406" y="1405997"/>
                  </a:cubicBezTo>
                  <a:cubicBezTo>
                    <a:pt x="841621" y="1421781"/>
                    <a:pt x="820213" y="1430649"/>
                    <a:pt x="797891" y="1430649"/>
                  </a:cubicBezTo>
                  <a:lnTo>
                    <a:pt x="84167" y="1430649"/>
                  </a:lnTo>
                  <a:cubicBezTo>
                    <a:pt x="61845" y="1430649"/>
                    <a:pt x="40436" y="1421781"/>
                    <a:pt x="24652" y="1405997"/>
                  </a:cubicBezTo>
                  <a:cubicBezTo>
                    <a:pt x="8868" y="1390212"/>
                    <a:pt x="0" y="1368804"/>
                    <a:pt x="0" y="1346481"/>
                  </a:cubicBezTo>
                  <a:lnTo>
                    <a:pt x="0" y="84167"/>
                  </a:lnTo>
                  <a:cubicBezTo>
                    <a:pt x="0" y="61845"/>
                    <a:pt x="8868" y="40436"/>
                    <a:pt x="24652" y="24652"/>
                  </a:cubicBezTo>
                  <a:cubicBezTo>
                    <a:pt x="40436" y="8868"/>
                    <a:pt x="61845" y="0"/>
                    <a:pt x="84167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82058" cy="1468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33795" y="3722857"/>
            <a:ext cx="3917226" cy="506155"/>
            <a:chOff x="0" y="0"/>
            <a:chExt cx="3145204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45204" cy="406400"/>
            </a:xfrm>
            <a:custGeom>
              <a:avLst/>
              <a:gdLst/>
              <a:ahLst/>
              <a:cxnLst/>
              <a:rect l="l" t="t" r="r" b="b"/>
              <a:pathLst>
                <a:path w="3145204" h="406400">
                  <a:moveTo>
                    <a:pt x="2942004" y="0"/>
                  </a:moveTo>
                  <a:cubicBezTo>
                    <a:pt x="3054228" y="0"/>
                    <a:pt x="3145204" y="90976"/>
                    <a:pt x="3145204" y="203200"/>
                  </a:cubicBezTo>
                  <a:cubicBezTo>
                    <a:pt x="3145204" y="315424"/>
                    <a:pt x="3054228" y="406400"/>
                    <a:pt x="2942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314520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337328" y="4509714"/>
            <a:ext cx="3956422" cy="117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0290" lvl="1" indent="-180145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React.js / Angular (Frontend web)</a:t>
            </a:r>
          </a:p>
          <a:p>
            <a:pPr marL="360290" lvl="1" indent="-180145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Flutter (App móvil multiplataforma)</a:t>
            </a:r>
          </a:p>
          <a:p>
            <a:pPr marL="360290" lvl="1" indent="-180145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Express.js (APIs backend)</a:t>
            </a:r>
          </a:p>
          <a:p>
            <a:pPr marL="0" lvl="0" indent="0" algn="just">
              <a:lnSpc>
                <a:spcPts val="2336"/>
              </a:lnSpc>
              <a:spcBef>
                <a:spcPct val="0"/>
              </a:spcBef>
            </a:pPr>
            <a:endParaRPr lang="en-US" sz="1668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430781" y="3793547"/>
            <a:ext cx="3907857" cy="32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5"/>
              </a:lnSpc>
              <a:spcBef>
                <a:spcPct val="0"/>
              </a:spcBef>
            </a:pPr>
            <a:r>
              <a:rPr lang="en-US" sz="187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Frameworks y Librerías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3342259" y="3187719"/>
            <a:ext cx="2575512" cy="4177336"/>
            <a:chOff x="0" y="0"/>
            <a:chExt cx="882058" cy="143064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82058" cy="1430649"/>
            </a:xfrm>
            <a:custGeom>
              <a:avLst/>
              <a:gdLst/>
              <a:ahLst/>
              <a:cxnLst/>
              <a:rect l="l" t="t" r="r" b="b"/>
              <a:pathLst>
                <a:path w="882058" h="1430649">
                  <a:moveTo>
                    <a:pt x="84167" y="0"/>
                  </a:moveTo>
                  <a:lnTo>
                    <a:pt x="797891" y="0"/>
                  </a:lnTo>
                  <a:cubicBezTo>
                    <a:pt x="820213" y="0"/>
                    <a:pt x="841621" y="8868"/>
                    <a:pt x="857406" y="24652"/>
                  </a:cubicBezTo>
                  <a:cubicBezTo>
                    <a:pt x="873190" y="40436"/>
                    <a:pt x="882058" y="61845"/>
                    <a:pt x="882058" y="84167"/>
                  </a:cubicBezTo>
                  <a:lnTo>
                    <a:pt x="882058" y="1346481"/>
                  </a:lnTo>
                  <a:cubicBezTo>
                    <a:pt x="882058" y="1368804"/>
                    <a:pt x="873190" y="1390212"/>
                    <a:pt x="857406" y="1405997"/>
                  </a:cubicBezTo>
                  <a:cubicBezTo>
                    <a:pt x="841621" y="1421781"/>
                    <a:pt x="820213" y="1430649"/>
                    <a:pt x="797891" y="1430649"/>
                  </a:cubicBezTo>
                  <a:lnTo>
                    <a:pt x="84167" y="1430649"/>
                  </a:lnTo>
                  <a:cubicBezTo>
                    <a:pt x="61845" y="1430649"/>
                    <a:pt x="40436" y="1421781"/>
                    <a:pt x="24652" y="1405997"/>
                  </a:cubicBezTo>
                  <a:cubicBezTo>
                    <a:pt x="8868" y="1390212"/>
                    <a:pt x="0" y="1368804"/>
                    <a:pt x="0" y="1346481"/>
                  </a:cubicBezTo>
                  <a:lnTo>
                    <a:pt x="0" y="84167"/>
                  </a:lnTo>
                  <a:cubicBezTo>
                    <a:pt x="0" y="61845"/>
                    <a:pt x="8868" y="40436"/>
                    <a:pt x="24652" y="24652"/>
                  </a:cubicBezTo>
                  <a:cubicBezTo>
                    <a:pt x="40436" y="8868"/>
                    <a:pt x="61845" y="0"/>
                    <a:pt x="84167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82058" cy="1468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622416" y="3722857"/>
            <a:ext cx="3917226" cy="506155"/>
            <a:chOff x="0" y="0"/>
            <a:chExt cx="3145204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145204" cy="406400"/>
            </a:xfrm>
            <a:custGeom>
              <a:avLst/>
              <a:gdLst/>
              <a:ahLst/>
              <a:cxnLst/>
              <a:rect l="l" t="t" r="r" b="b"/>
              <a:pathLst>
                <a:path w="3145204" h="406400">
                  <a:moveTo>
                    <a:pt x="2942004" y="0"/>
                  </a:moveTo>
                  <a:cubicBezTo>
                    <a:pt x="3054228" y="0"/>
                    <a:pt x="3145204" y="90976"/>
                    <a:pt x="3145204" y="203200"/>
                  </a:cubicBezTo>
                  <a:cubicBezTo>
                    <a:pt x="3145204" y="315424"/>
                    <a:pt x="3054228" y="406400"/>
                    <a:pt x="2942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314520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525950" y="4509714"/>
            <a:ext cx="3956422" cy="117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0288" lvl="1" indent="-180144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React.js / Angular (Frontend web)</a:t>
            </a:r>
          </a:p>
          <a:p>
            <a:pPr marL="360288" lvl="1" indent="-180144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Flutter (App móvil multiplataforma)</a:t>
            </a:r>
          </a:p>
          <a:p>
            <a:pPr marL="360288" lvl="1" indent="-180144" algn="just">
              <a:lnSpc>
                <a:spcPts val="2336"/>
              </a:lnSpc>
              <a:buFont typeface="Arial"/>
              <a:buChar char="•"/>
            </a:pPr>
            <a:r>
              <a:rPr lang="en-US" sz="1668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Express.js (APIs backend)</a:t>
            </a:r>
          </a:p>
          <a:p>
            <a:pPr marL="0" lvl="0" indent="0" algn="just">
              <a:lnSpc>
                <a:spcPts val="2336"/>
              </a:lnSpc>
              <a:spcBef>
                <a:spcPct val="0"/>
              </a:spcBef>
            </a:pPr>
            <a:endParaRPr lang="en-US" sz="1668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619402" y="3793547"/>
            <a:ext cx="3907857" cy="32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5"/>
              </a:lnSpc>
              <a:spcBef>
                <a:spcPct val="0"/>
              </a:spcBef>
            </a:pPr>
            <a:r>
              <a:rPr lang="en-US" sz="187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Frameworks y Librerías</a:t>
            </a: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2757864" y="6562067"/>
            <a:ext cx="2514660" cy="4281065"/>
            <a:chOff x="0" y="0"/>
            <a:chExt cx="861217" cy="146617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61217" cy="1466174"/>
            </a:xfrm>
            <a:custGeom>
              <a:avLst/>
              <a:gdLst/>
              <a:ahLst/>
              <a:cxnLst/>
              <a:rect l="l" t="t" r="r" b="b"/>
              <a:pathLst>
                <a:path w="861217" h="1466174">
                  <a:moveTo>
                    <a:pt x="86204" y="0"/>
                  </a:moveTo>
                  <a:lnTo>
                    <a:pt x="775013" y="0"/>
                  </a:lnTo>
                  <a:cubicBezTo>
                    <a:pt x="822623" y="0"/>
                    <a:pt x="861217" y="38595"/>
                    <a:pt x="861217" y="86204"/>
                  </a:cubicBezTo>
                  <a:lnTo>
                    <a:pt x="861217" y="1379970"/>
                  </a:lnTo>
                  <a:cubicBezTo>
                    <a:pt x="861217" y="1427579"/>
                    <a:pt x="822623" y="1466174"/>
                    <a:pt x="775013" y="1466174"/>
                  </a:cubicBezTo>
                  <a:lnTo>
                    <a:pt x="86204" y="1466174"/>
                  </a:lnTo>
                  <a:cubicBezTo>
                    <a:pt x="38595" y="1466174"/>
                    <a:pt x="0" y="1427579"/>
                    <a:pt x="0" y="1379970"/>
                  </a:cubicBezTo>
                  <a:lnTo>
                    <a:pt x="0" y="86204"/>
                  </a:lnTo>
                  <a:cubicBezTo>
                    <a:pt x="0" y="38595"/>
                    <a:pt x="38595" y="0"/>
                    <a:pt x="8620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61217" cy="150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004716" y="7215148"/>
            <a:ext cx="3917226" cy="506155"/>
            <a:chOff x="0" y="0"/>
            <a:chExt cx="3145204" cy="4064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145204" cy="406400"/>
            </a:xfrm>
            <a:custGeom>
              <a:avLst/>
              <a:gdLst/>
              <a:ahLst/>
              <a:cxnLst/>
              <a:rect l="l" t="t" r="r" b="b"/>
              <a:pathLst>
                <a:path w="3145204" h="406400">
                  <a:moveTo>
                    <a:pt x="2942004" y="0"/>
                  </a:moveTo>
                  <a:cubicBezTo>
                    <a:pt x="3054228" y="0"/>
                    <a:pt x="3145204" y="90976"/>
                    <a:pt x="3145204" y="203200"/>
                  </a:cubicBezTo>
                  <a:cubicBezTo>
                    <a:pt x="3145204" y="315424"/>
                    <a:pt x="3054228" y="406400"/>
                    <a:pt x="2942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314520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043791" y="8026103"/>
            <a:ext cx="3001370" cy="81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MySQL / PostgreSQL</a:t>
            </a:r>
          </a:p>
          <a:p>
            <a:pPr algn="just">
              <a:lnSpc>
                <a:spcPts val="2240"/>
              </a:lnSpc>
            </a:pPr>
            <a:endParaRPr lang="en-US" sz="1600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endParaRPr lang="en-US" sz="1600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001702" y="7285838"/>
            <a:ext cx="4040384" cy="32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5"/>
              </a:lnSpc>
              <a:spcBef>
                <a:spcPct val="0"/>
              </a:spcBef>
            </a:pPr>
            <a:r>
              <a:rPr lang="en-US" sz="187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Datos</a:t>
            </a:r>
          </a:p>
        </p:txBody>
      </p:sp>
      <p:grpSp>
        <p:nvGrpSpPr>
          <p:cNvPr id="39" name="Group 39"/>
          <p:cNvGrpSpPr/>
          <p:nvPr/>
        </p:nvGrpSpPr>
        <p:grpSpPr>
          <a:xfrm rot="5400000">
            <a:off x="8153637" y="6577268"/>
            <a:ext cx="2575512" cy="4311515"/>
            <a:chOff x="0" y="0"/>
            <a:chExt cx="882058" cy="147660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82058" cy="1476602"/>
            </a:xfrm>
            <a:custGeom>
              <a:avLst/>
              <a:gdLst/>
              <a:ahLst/>
              <a:cxnLst/>
              <a:rect l="l" t="t" r="r" b="b"/>
              <a:pathLst>
                <a:path w="882058" h="1476602">
                  <a:moveTo>
                    <a:pt x="84167" y="0"/>
                  </a:moveTo>
                  <a:lnTo>
                    <a:pt x="797891" y="0"/>
                  </a:lnTo>
                  <a:cubicBezTo>
                    <a:pt x="820213" y="0"/>
                    <a:pt x="841621" y="8868"/>
                    <a:pt x="857406" y="24652"/>
                  </a:cubicBezTo>
                  <a:cubicBezTo>
                    <a:pt x="873190" y="40436"/>
                    <a:pt x="882058" y="61845"/>
                    <a:pt x="882058" y="84167"/>
                  </a:cubicBezTo>
                  <a:lnTo>
                    <a:pt x="882058" y="1392435"/>
                  </a:lnTo>
                  <a:cubicBezTo>
                    <a:pt x="882058" y="1414758"/>
                    <a:pt x="873190" y="1436166"/>
                    <a:pt x="857406" y="1451950"/>
                  </a:cubicBezTo>
                  <a:cubicBezTo>
                    <a:pt x="841621" y="1467735"/>
                    <a:pt x="820213" y="1476602"/>
                    <a:pt x="797891" y="1476602"/>
                  </a:cubicBezTo>
                  <a:lnTo>
                    <a:pt x="84167" y="1476602"/>
                  </a:lnTo>
                  <a:cubicBezTo>
                    <a:pt x="61845" y="1476602"/>
                    <a:pt x="40436" y="1467735"/>
                    <a:pt x="24652" y="1451950"/>
                  </a:cubicBezTo>
                  <a:cubicBezTo>
                    <a:pt x="8868" y="1436166"/>
                    <a:pt x="0" y="1414758"/>
                    <a:pt x="0" y="1392435"/>
                  </a:cubicBezTo>
                  <a:lnTo>
                    <a:pt x="0" y="84167"/>
                  </a:lnTo>
                  <a:cubicBezTo>
                    <a:pt x="0" y="61845"/>
                    <a:pt x="8868" y="40436"/>
                    <a:pt x="24652" y="24652"/>
                  </a:cubicBezTo>
                  <a:cubicBezTo>
                    <a:pt x="40436" y="8868"/>
                    <a:pt x="61845" y="0"/>
                    <a:pt x="84167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82058" cy="1514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415690" y="7215148"/>
            <a:ext cx="3917226" cy="506155"/>
            <a:chOff x="0" y="0"/>
            <a:chExt cx="3145204" cy="4064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145204" cy="406400"/>
            </a:xfrm>
            <a:custGeom>
              <a:avLst/>
              <a:gdLst/>
              <a:ahLst/>
              <a:cxnLst/>
              <a:rect l="l" t="t" r="r" b="b"/>
              <a:pathLst>
                <a:path w="3145204" h="406400">
                  <a:moveTo>
                    <a:pt x="2942004" y="0"/>
                  </a:moveTo>
                  <a:cubicBezTo>
                    <a:pt x="3054228" y="0"/>
                    <a:pt x="3145204" y="90976"/>
                    <a:pt x="3145204" y="203200"/>
                  </a:cubicBezTo>
                  <a:cubicBezTo>
                    <a:pt x="3145204" y="315424"/>
                    <a:pt x="3054228" y="406400"/>
                    <a:pt x="2942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19050"/>
              <a:ext cx="3145204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7362502" y="7823047"/>
            <a:ext cx="3921430" cy="2197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Git &amp; GitHub/GitLab (control de versiones)</a:t>
            </a:r>
          </a:p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Visual Studio Code / Android Studio</a:t>
            </a:r>
          </a:p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XAMPP / WAMP (desarrollo local)</a:t>
            </a:r>
          </a:p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AWS, Heroku o DigitalOcean (despliegue en la nube)</a:t>
            </a:r>
          </a:p>
          <a:p>
            <a:pPr algn="just">
              <a:lnSpc>
                <a:spcPts val="2240"/>
              </a:lnSpc>
            </a:pPr>
            <a:endParaRPr lang="en-US" sz="1600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endParaRPr lang="en-US" sz="1600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7412676" y="7285838"/>
            <a:ext cx="3907857" cy="323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5"/>
              </a:lnSpc>
              <a:spcBef>
                <a:spcPct val="0"/>
              </a:spcBef>
            </a:pPr>
            <a:r>
              <a:rPr lang="en-US" sz="187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Entornos y Herramientas</a:t>
            </a:r>
          </a:p>
        </p:txBody>
      </p:sp>
      <p:grpSp>
        <p:nvGrpSpPr>
          <p:cNvPr id="47" name="Group 47"/>
          <p:cNvGrpSpPr/>
          <p:nvPr/>
        </p:nvGrpSpPr>
        <p:grpSpPr>
          <a:xfrm rot="5400000">
            <a:off x="13438615" y="6471752"/>
            <a:ext cx="2575512" cy="4400843"/>
            <a:chOff x="0" y="0"/>
            <a:chExt cx="882058" cy="150719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82058" cy="1507195"/>
            </a:xfrm>
            <a:custGeom>
              <a:avLst/>
              <a:gdLst/>
              <a:ahLst/>
              <a:cxnLst/>
              <a:rect l="l" t="t" r="r" b="b"/>
              <a:pathLst>
                <a:path w="882058" h="1507195">
                  <a:moveTo>
                    <a:pt x="84167" y="0"/>
                  </a:moveTo>
                  <a:lnTo>
                    <a:pt x="797891" y="0"/>
                  </a:lnTo>
                  <a:cubicBezTo>
                    <a:pt x="820213" y="0"/>
                    <a:pt x="841621" y="8868"/>
                    <a:pt x="857406" y="24652"/>
                  </a:cubicBezTo>
                  <a:cubicBezTo>
                    <a:pt x="873190" y="40436"/>
                    <a:pt x="882058" y="61845"/>
                    <a:pt x="882058" y="84167"/>
                  </a:cubicBezTo>
                  <a:lnTo>
                    <a:pt x="882058" y="1423028"/>
                  </a:lnTo>
                  <a:cubicBezTo>
                    <a:pt x="882058" y="1445350"/>
                    <a:pt x="873190" y="1466759"/>
                    <a:pt x="857406" y="1482543"/>
                  </a:cubicBezTo>
                  <a:cubicBezTo>
                    <a:pt x="841621" y="1498328"/>
                    <a:pt x="820213" y="1507195"/>
                    <a:pt x="797891" y="1507195"/>
                  </a:cubicBezTo>
                  <a:lnTo>
                    <a:pt x="84167" y="1507195"/>
                  </a:lnTo>
                  <a:cubicBezTo>
                    <a:pt x="61845" y="1507195"/>
                    <a:pt x="40436" y="1498328"/>
                    <a:pt x="24652" y="1482543"/>
                  </a:cubicBezTo>
                  <a:cubicBezTo>
                    <a:pt x="8868" y="1466759"/>
                    <a:pt x="0" y="1445350"/>
                    <a:pt x="0" y="1423028"/>
                  </a:cubicBezTo>
                  <a:lnTo>
                    <a:pt x="0" y="84167"/>
                  </a:lnTo>
                  <a:cubicBezTo>
                    <a:pt x="0" y="61845"/>
                    <a:pt x="8868" y="40436"/>
                    <a:pt x="24652" y="24652"/>
                  </a:cubicBezTo>
                  <a:cubicBezTo>
                    <a:pt x="40436" y="8868"/>
                    <a:pt x="61845" y="0"/>
                    <a:pt x="84167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82058" cy="1545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734060" y="7215148"/>
            <a:ext cx="3917226" cy="506155"/>
            <a:chOff x="0" y="0"/>
            <a:chExt cx="3145204" cy="4064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145204" cy="406400"/>
            </a:xfrm>
            <a:custGeom>
              <a:avLst/>
              <a:gdLst/>
              <a:ahLst/>
              <a:cxnLst/>
              <a:rect l="l" t="t" r="r" b="b"/>
              <a:pathLst>
                <a:path w="3145204" h="406400">
                  <a:moveTo>
                    <a:pt x="2942004" y="0"/>
                  </a:moveTo>
                  <a:cubicBezTo>
                    <a:pt x="3054228" y="0"/>
                    <a:pt x="3145204" y="90976"/>
                    <a:pt x="3145204" y="203200"/>
                  </a:cubicBezTo>
                  <a:cubicBezTo>
                    <a:pt x="3145204" y="315424"/>
                    <a:pt x="3054228" y="406400"/>
                    <a:pt x="29420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314520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4"/>
                </a:lnSpc>
              </a:pPr>
              <a:r>
                <a:rPr lang="en-US" sz="186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Diseño y Seguridad</a:t>
              </a:r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2680871" y="7823047"/>
            <a:ext cx="4008207" cy="109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Figma / Adobe XD (prototipado UI/UX)</a:t>
            </a:r>
          </a:p>
          <a:p>
            <a:pPr marL="345444" lvl="1" indent="-172722" algn="just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JWT &amp; HTTPS/SSL (autenticación y seguridad)</a:t>
            </a:r>
          </a:p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endParaRPr lang="en-US" sz="1600">
              <a:solidFill>
                <a:srgbClr val="FFFFF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Freeform 54"/>
          <p:cNvSpPr/>
          <p:nvPr/>
        </p:nvSpPr>
        <p:spPr>
          <a:xfrm>
            <a:off x="0" y="35470"/>
            <a:ext cx="4625389" cy="1139002"/>
          </a:xfrm>
          <a:custGeom>
            <a:avLst/>
            <a:gdLst/>
            <a:ahLst/>
            <a:cxnLst/>
            <a:rect l="l" t="t" r="r" b="b"/>
            <a:pathLst>
              <a:path w="4625389" h="1139002">
                <a:moveTo>
                  <a:pt x="0" y="0"/>
                </a:moveTo>
                <a:lnTo>
                  <a:pt x="4625389" y="0"/>
                </a:lnTo>
                <a:lnTo>
                  <a:pt x="4625389" y="1139002"/>
                </a:lnTo>
                <a:lnTo>
                  <a:pt x="0" y="113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030836" y="-4271032"/>
            <a:ext cx="2294172" cy="12046177"/>
            <a:chOff x="0" y="0"/>
            <a:chExt cx="604226" cy="31726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4226" cy="3172656"/>
            </a:xfrm>
            <a:custGeom>
              <a:avLst/>
              <a:gdLst/>
              <a:ahLst/>
              <a:cxnLst/>
              <a:rect l="l" t="t" r="r" b="b"/>
              <a:pathLst>
                <a:path w="604226" h="3172656">
                  <a:moveTo>
                    <a:pt x="94489" y="0"/>
                  </a:moveTo>
                  <a:lnTo>
                    <a:pt x="509737" y="0"/>
                  </a:lnTo>
                  <a:cubicBezTo>
                    <a:pt x="534797" y="0"/>
                    <a:pt x="558831" y="9955"/>
                    <a:pt x="576551" y="27675"/>
                  </a:cubicBezTo>
                  <a:cubicBezTo>
                    <a:pt x="594271" y="45395"/>
                    <a:pt x="604226" y="69429"/>
                    <a:pt x="604226" y="94489"/>
                  </a:cubicBezTo>
                  <a:lnTo>
                    <a:pt x="604226" y="3078167"/>
                  </a:lnTo>
                  <a:cubicBezTo>
                    <a:pt x="604226" y="3103227"/>
                    <a:pt x="594271" y="3127260"/>
                    <a:pt x="576551" y="3144981"/>
                  </a:cubicBezTo>
                  <a:cubicBezTo>
                    <a:pt x="558831" y="3162701"/>
                    <a:pt x="534797" y="3172656"/>
                    <a:pt x="509737" y="3172656"/>
                  </a:cubicBezTo>
                  <a:lnTo>
                    <a:pt x="94489" y="3172656"/>
                  </a:lnTo>
                  <a:cubicBezTo>
                    <a:pt x="69429" y="3172656"/>
                    <a:pt x="45395" y="3162701"/>
                    <a:pt x="27675" y="3144981"/>
                  </a:cubicBezTo>
                  <a:cubicBezTo>
                    <a:pt x="9955" y="3127260"/>
                    <a:pt x="0" y="3103227"/>
                    <a:pt x="0" y="3078167"/>
                  </a:cubicBezTo>
                  <a:lnTo>
                    <a:pt x="0" y="94489"/>
                  </a:lnTo>
                  <a:cubicBezTo>
                    <a:pt x="0" y="69429"/>
                    <a:pt x="9955" y="45395"/>
                    <a:pt x="27675" y="27675"/>
                  </a:cubicBezTo>
                  <a:cubicBezTo>
                    <a:pt x="45395" y="9955"/>
                    <a:pt x="69429" y="0"/>
                    <a:pt x="94489" y="0"/>
                  </a:cubicBezTo>
                  <a:close/>
                </a:path>
              </a:pathLst>
            </a:custGeom>
            <a:solidFill>
              <a:srgbClr val="000A1F">
                <a:alpha val="51765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04226" cy="321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18286" y="876300"/>
            <a:ext cx="12919271" cy="1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Matriz de riesgos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35470"/>
            <a:ext cx="4625389" cy="1139002"/>
          </a:xfrm>
          <a:custGeom>
            <a:avLst/>
            <a:gdLst/>
            <a:ahLst/>
            <a:cxnLst/>
            <a:rect l="l" t="t" r="r" b="b"/>
            <a:pathLst>
              <a:path w="4625389" h="1139002">
                <a:moveTo>
                  <a:pt x="0" y="0"/>
                </a:moveTo>
                <a:lnTo>
                  <a:pt x="4625389" y="0"/>
                </a:lnTo>
                <a:lnTo>
                  <a:pt x="4625389" y="1139002"/>
                </a:lnTo>
                <a:lnTo>
                  <a:pt x="0" y="113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19DAFD3-65B3-1C9A-CB50-AFB58ABC8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118568"/>
            <a:ext cx="15448827" cy="52101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9030836" y="-4271032"/>
            <a:ext cx="2294172" cy="12046177"/>
            <a:chOff x="0" y="0"/>
            <a:chExt cx="604226" cy="31726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4226" cy="3172656"/>
            </a:xfrm>
            <a:custGeom>
              <a:avLst/>
              <a:gdLst/>
              <a:ahLst/>
              <a:cxnLst/>
              <a:rect l="l" t="t" r="r" b="b"/>
              <a:pathLst>
                <a:path w="604226" h="3172656">
                  <a:moveTo>
                    <a:pt x="94489" y="0"/>
                  </a:moveTo>
                  <a:lnTo>
                    <a:pt x="509737" y="0"/>
                  </a:lnTo>
                  <a:cubicBezTo>
                    <a:pt x="534797" y="0"/>
                    <a:pt x="558831" y="9955"/>
                    <a:pt x="576551" y="27675"/>
                  </a:cubicBezTo>
                  <a:cubicBezTo>
                    <a:pt x="594271" y="45395"/>
                    <a:pt x="604226" y="69429"/>
                    <a:pt x="604226" y="94489"/>
                  </a:cubicBezTo>
                  <a:lnTo>
                    <a:pt x="604226" y="3078167"/>
                  </a:lnTo>
                  <a:cubicBezTo>
                    <a:pt x="604226" y="3103227"/>
                    <a:pt x="594271" y="3127260"/>
                    <a:pt x="576551" y="3144981"/>
                  </a:cubicBezTo>
                  <a:cubicBezTo>
                    <a:pt x="558831" y="3162701"/>
                    <a:pt x="534797" y="3172656"/>
                    <a:pt x="509737" y="3172656"/>
                  </a:cubicBezTo>
                  <a:lnTo>
                    <a:pt x="94489" y="3172656"/>
                  </a:lnTo>
                  <a:cubicBezTo>
                    <a:pt x="69429" y="3172656"/>
                    <a:pt x="45395" y="3162701"/>
                    <a:pt x="27675" y="3144981"/>
                  </a:cubicBezTo>
                  <a:cubicBezTo>
                    <a:pt x="9955" y="3127260"/>
                    <a:pt x="0" y="3103227"/>
                    <a:pt x="0" y="3078167"/>
                  </a:cubicBezTo>
                  <a:lnTo>
                    <a:pt x="0" y="94489"/>
                  </a:lnTo>
                  <a:cubicBezTo>
                    <a:pt x="0" y="69429"/>
                    <a:pt x="9955" y="45395"/>
                    <a:pt x="27675" y="27675"/>
                  </a:cubicBezTo>
                  <a:cubicBezTo>
                    <a:pt x="45395" y="9955"/>
                    <a:pt x="69429" y="0"/>
                    <a:pt x="94489" y="0"/>
                  </a:cubicBezTo>
                  <a:close/>
                </a:path>
              </a:pathLst>
            </a:custGeom>
            <a:solidFill>
              <a:srgbClr val="000A1F">
                <a:alpha val="51765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04226" cy="3210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75025" y="975138"/>
            <a:ext cx="5605794" cy="14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Vista fisica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35470"/>
            <a:ext cx="4625389" cy="1139002"/>
          </a:xfrm>
          <a:custGeom>
            <a:avLst/>
            <a:gdLst/>
            <a:ahLst/>
            <a:cxnLst/>
            <a:rect l="l" t="t" r="r" b="b"/>
            <a:pathLst>
              <a:path w="4625389" h="1139002">
                <a:moveTo>
                  <a:pt x="0" y="0"/>
                </a:moveTo>
                <a:lnTo>
                  <a:pt x="4625389" y="0"/>
                </a:lnTo>
                <a:lnTo>
                  <a:pt x="4625389" y="1139002"/>
                </a:lnTo>
                <a:lnTo>
                  <a:pt x="0" y="113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4154833" y="3198812"/>
            <a:ext cx="9218390" cy="6435857"/>
          </a:xfrm>
          <a:custGeom>
            <a:avLst/>
            <a:gdLst/>
            <a:ahLst/>
            <a:cxnLst/>
            <a:rect l="l" t="t" r="r" b="b"/>
            <a:pathLst>
              <a:path w="9218390" h="6435857">
                <a:moveTo>
                  <a:pt x="0" y="0"/>
                </a:moveTo>
                <a:lnTo>
                  <a:pt x="9218390" y="0"/>
                </a:lnTo>
                <a:lnTo>
                  <a:pt x="9218390" y="6435857"/>
                </a:lnTo>
                <a:lnTo>
                  <a:pt x="0" y="6435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E2C91-C4C8-BF18-25CB-1779842C2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7F8627-98D2-AB12-F15B-DCECBF86EF4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7D36398-F693-0A98-CB81-643360F59EED}"/>
              </a:ext>
            </a:extLst>
          </p:cNvPr>
          <p:cNvGrpSpPr/>
          <p:nvPr/>
        </p:nvGrpSpPr>
        <p:grpSpPr>
          <a:xfrm rot="5400000">
            <a:off x="-1108566" y="-28249"/>
            <a:ext cx="12192397" cy="11131041"/>
            <a:chOff x="0" y="0"/>
            <a:chExt cx="3211166" cy="293163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F12EC7-C12B-9300-3003-1E7B9B3BE846}"/>
                </a:ext>
              </a:extLst>
            </p:cNvPr>
            <p:cNvSpPr/>
            <p:nvPr/>
          </p:nvSpPr>
          <p:spPr>
            <a:xfrm>
              <a:off x="0" y="0"/>
              <a:ext cx="3211166" cy="2931632"/>
            </a:xfrm>
            <a:custGeom>
              <a:avLst/>
              <a:gdLst/>
              <a:ahLst/>
              <a:cxnLst/>
              <a:rect l="l" t="t" r="r" b="b"/>
              <a:pathLst>
                <a:path w="3211166" h="2931632">
                  <a:moveTo>
                    <a:pt x="17779" y="0"/>
                  </a:moveTo>
                  <a:lnTo>
                    <a:pt x="3193387" y="0"/>
                  </a:lnTo>
                  <a:cubicBezTo>
                    <a:pt x="3203206" y="0"/>
                    <a:pt x="3211166" y="7960"/>
                    <a:pt x="3211166" y="17779"/>
                  </a:cubicBezTo>
                  <a:lnTo>
                    <a:pt x="3211166" y="2913853"/>
                  </a:lnTo>
                  <a:cubicBezTo>
                    <a:pt x="3211166" y="2923672"/>
                    <a:pt x="3203206" y="2931632"/>
                    <a:pt x="3193387" y="2931632"/>
                  </a:cubicBezTo>
                  <a:lnTo>
                    <a:pt x="17779" y="2931632"/>
                  </a:lnTo>
                  <a:cubicBezTo>
                    <a:pt x="7960" y="2931632"/>
                    <a:pt x="0" y="2923672"/>
                    <a:pt x="0" y="2913853"/>
                  </a:cubicBezTo>
                  <a:lnTo>
                    <a:pt x="0" y="17779"/>
                  </a:lnTo>
                  <a:cubicBezTo>
                    <a:pt x="0" y="7960"/>
                    <a:pt x="7960" y="0"/>
                    <a:pt x="17779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19AF259-78E8-DB9E-76A9-21687EBE6981}"/>
                </a:ext>
              </a:extLst>
            </p:cNvPr>
            <p:cNvSpPr txBox="1"/>
            <p:nvPr/>
          </p:nvSpPr>
          <p:spPr>
            <a:xfrm>
              <a:off x="0" y="-38100"/>
              <a:ext cx="3211166" cy="2969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8458C757-F89A-2082-1C47-266B85E7B536}"/>
              </a:ext>
            </a:extLst>
          </p:cNvPr>
          <p:cNvSpPr/>
          <p:nvPr/>
        </p:nvSpPr>
        <p:spPr>
          <a:xfrm>
            <a:off x="12474906" y="1299666"/>
            <a:ext cx="3850794" cy="6821407"/>
          </a:xfrm>
          <a:custGeom>
            <a:avLst/>
            <a:gdLst/>
            <a:ahLst/>
            <a:cxnLst/>
            <a:rect l="l" t="t" r="r" b="b"/>
            <a:pathLst>
              <a:path w="3850794" h="6821407">
                <a:moveTo>
                  <a:pt x="0" y="0"/>
                </a:moveTo>
                <a:lnTo>
                  <a:pt x="3850795" y="0"/>
                </a:lnTo>
                <a:lnTo>
                  <a:pt x="3850795" y="6821407"/>
                </a:lnTo>
                <a:lnTo>
                  <a:pt x="0" y="6821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C76E32B-2D83-37D4-4A5B-BC7A7665BB9A}"/>
              </a:ext>
            </a:extLst>
          </p:cNvPr>
          <p:cNvSpPr/>
          <p:nvPr/>
        </p:nvSpPr>
        <p:spPr>
          <a:xfrm>
            <a:off x="0" y="35470"/>
            <a:ext cx="4987633" cy="1228205"/>
          </a:xfrm>
          <a:custGeom>
            <a:avLst/>
            <a:gdLst/>
            <a:ahLst/>
            <a:cxnLst/>
            <a:rect l="l" t="t" r="r" b="b"/>
            <a:pathLst>
              <a:path w="4987633" h="1228205">
                <a:moveTo>
                  <a:pt x="0" y="0"/>
                </a:moveTo>
                <a:lnTo>
                  <a:pt x="4987633" y="0"/>
                </a:lnTo>
                <a:lnTo>
                  <a:pt x="4987633" y="1228204"/>
                </a:lnTo>
                <a:lnTo>
                  <a:pt x="0" y="122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00EA4F5-DC96-4C7C-067A-D6E1F70569FB}"/>
              </a:ext>
            </a:extLst>
          </p:cNvPr>
          <p:cNvSpPr/>
          <p:nvPr/>
        </p:nvSpPr>
        <p:spPr>
          <a:xfrm>
            <a:off x="12276230" y="499236"/>
            <a:ext cx="4248146" cy="8759064"/>
          </a:xfrm>
          <a:custGeom>
            <a:avLst/>
            <a:gdLst/>
            <a:ahLst/>
            <a:cxnLst/>
            <a:rect l="l" t="t" r="r" b="b"/>
            <a:pathLst>
              <a:path w="4248146" h="8759064">
                <a:moveTo>
                  <a:pt x="0" y="0"/>
                </a:moveTo>
                <a:lnTo>
                  <a:pt x="4248147" y="0"/>
                </a:lnTo>
                <a:lnTo>
                  <a:pt x="4248147" y="8759064"/>
                </a:lnTo>
                <a:lnTo>
                  <a:pt x="0" y="875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EECFCF9-52C8-293B-3968-C466A85D3CE0}"/>
              </a:ext>
            </a:extLst>
          </p:cNvPr>
          <p:cNvSpPr txBox="1"/>
          <p:nvPr/>
        </p:nvSpPr>
        <p:spPr>
          <a:xfrm>
            <a:off x="1028700" y="1524976"/>
            <a:ext cx="6518388" cy="11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658197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603181" y="-512411"/>
            <a:ext cx="12199553" cy="11621151"/>
            <a:chOff x="0" y="0"/>
            <a:chExt cx="3213051" cy="3060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13051" cy="3060715"/>
            </a:xfrm>
            <a:custGeom>
              <a:avLst/>
              <a:gdLst/>
              <a:ahLst/>
              <a:cxnLst/>
              <a:rect l="l" t="t" r="r" b="b"/>
              <a:pathLst>
                <a:path w="3213051" h="3060715">
                  <a:moveTo>
                    <a:pt x="17769" y="0"/>
                  </a:moveTo>
                  <a:lnTo>
                    <a:pt x="3195282" y="0"/>
                  </a:lnTo>
                  <a:cubicBezTo>
                    <a:pt x="3199995" y="0"/>
                    <a:pt x="3204514" y="1872"/>
                    <a:pt x="3207847" y="5204"/>
                  </a:cubicBezTo>
                  <a:cubicBezTo>
                    <a:pt x="3211179" y="8537"/>
                    <a:pt x="3213051" y="13056"/>
                    <a:pt x="3213051" y="17769"/>
                  </a:cubicBezTo>
                  <a:lnTo>
                    <a:pt x="3213051" y="3042946"/>
                  </a:lnTo>
                  <a:cubicBezTo>
                    <a:pt x="3213051" y="3047658"/>
                    <a:pt x="3211179" y="3052178"/>
                    <a:pt x="3207847" y="3055510"/>
                  </a:cubicBezTo>
                  <a:cubicBezTo>
                    <a:pt x="3204514" y="3058843"/>
                    <a:pt x="3199995" y="3060715"/>
                    <a:pt x="3195282" y="3060715"/>
                  </a:cubicBezTo>
                  <a:lnTo>
                    <a:pt x="17769" y="3060715"/>
                  </a:lnTo>
                  <a:cubicBezTo>
                    <a:pt x="13056" y="3060715"/>
                    <a:pt x="8537" y="3058843"/>
                    <a:pt x="5204" y="3055510"/>
                  </a:cubicBezTo>
                  <a:cubicBezTo>
                    <a:pt x="1872" y="3052178"/>
                    <a:pt x="0" y="3047658"/>
                    <a:pt x="0" y="3042946"/>
                  </a:cubicBezTo>
                  <a:lnTo>
                    <a:pt x="0" y="17769"/>
                  </a:lnTo>
                  <a:cubicBezTo>
                    <a:pt x="0" y="13056"/>
                    <a:pt x="1872" y="8537"/>
                    <a:pt x="5204" y="5204"/>
                  </a:cubicBezTo>
                  <a:cubicBezTo>
                    <a:pt x="8537" y="1872"/>
                    <a:pt x="13056" y="0"/>
                    <a:pt x="17769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13051" cy="3098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37683" y="2186366"/>
            <a:ext cx="7751485" cy="6223599"/>
            <a:chOff x="0" y="0"/>
            <a:chExt cx="7467600" cy="59956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t="-9337" b="-933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066277" y="1194388"/>
            <a:ext cx="7273360" cy="11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CONCLUSIÓN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66277" y="2624740"/>
            <a:ext cx="6959826" cy="7125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1"/>
              </a:lnSpc>
            </a:pPr>
            <a:r>
              <a:rPr lang="en-US" sz="23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fase de Inicio y Planificación del proyecto DamiSpa WEB se completó con éxito, logrando establecer una base sólida para el desarrollo del sistema. Durante esta etapa se definieron claramente los objetivos, el alcance y los requerimientos del proyecto, se elaboró el plan de trabajo y el cronograma, y se asignaron los recursos necesarios. Además, se identificaron posibles riesgos y se propusieron estrategias de mitigación. El cumplimiento de estas actividades garantiza que las fases posteriores de diseño, desarrollo y pruebas puedan ejecutarse de manera ordenada y eficiente, asegurando un progreso controlado y alineado con las expectativas del cliente y los estándares académicos.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35470"/>
            <a:ext cx="6278711" cy="1546132"/>
          </a:xfrm>
          <a:custGeom>
            <a:avLst/>
            <a:gdLst/>
            <a:ahLst/>
            <a:cxnLst/>
            <a:rect l="l" t="t" r="r" b="b"/>
            <a:pathLst>
              <a:path w="6278711" h="1546132">
                <a:moveTo>
                  <a:pt x="0" y="0"/>
                </a:moveTo>
                <a:lnTo>
                  <a:pt x="6278711" y="0"/>
                </a:lnTo>
                <a:lnTo>
                  <a:pt x="6278711" y="1546132"/>
                </a:lnTo>
                <a:lnTo>
                  <a:pt x="0" y="154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080022" y="-2591690"/>
            <a:ext cx="4127957" cy="5704846"/>
            <a:chOff x="0" y="0"/>
            <a:chExt cx="1087198" cy="15025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7198" cy="1502511"/>
            </a:xfrm>
            <a:custGeom>
              <a:avLst/>
              <a:gdLst/>
              <a:ahLst/>
              <a:cxnLst/>
              <a:rect l="l" t="t" r="r" b="b"/>
              <a:pathLst>
                <a:path w="1087198" h="1502511">
                  <a:moveTo>
                    <a:pt x="52514" y="0"/>
                  </a:moveTo>
                  <a:lnTo>
                    <a:pt x="1034685" y="0"/>
                  </a:lnTo>
                  <a:cubicBezTo>
                    <a:pt x="1063687" y="0"/>
                    <a:pt x="1087198" y="23511"/>
                    <a:pt x="1087198" y="52514"/>
                  </a:cubicBezTo>
                  <a:lnTo>
                    <a:pt x="1087198" y="1449997"/>
                  </a:lnTo>
                  <a:cubicBezTo>
                    <a:pt x="1087198" y="1463925"/>
                    <a:pt x="1081666" y="1477282"/>
                    <a:pt x="1071818" y="1487130"/>
                  </a:cubicBezTo>
                  <a:cubicBezTo>
                    <a:pt x="1061969" y="1496978"/>
                    <a:pt x="1048612" y="1502511"/>
                    <a:pt x="1034685" y="1502511"/>
                  </a:cubicBezTo>
                  <a:lnTo>
                    <a:pt x="52514" y="1502511"/>
                  </a:lnTo>
                  <a:cubicBezTo>
                    <a:pt x="38586" y="1502511"/>
                    <a:pt x="25229" y="1496978"/>
                    <a:pt x="15381" y="1487130"/>
                  </a:cubicBezTo>
                  <a:cubicBezTo>
                    <a:pt x="5533" y="1477282"/>
                    <a:pt x="0" y="1463925"/>
                    <a:pt x="0" y="1449997"/>
                  </a:cubicBezTo>
                  <a:lnTo>
                    <a:pt x="0" y="52514"/>
                  </a:lnTo>
                  <a:cubicBezTo>
                    <a:pt x="0" y="23511"/>
                    <a:pt x="23511" y="0"/>
                    <a:pt x="525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87198" cy="1540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2217596" y="2047807"/>
            <a:ext cx="2612491" cy="4426406"/>
            <a:chOff x="0" y="0"/>
            <a:chExt cx="712417" cy="12070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2417" cy="1207065"/>
            </a:xfrm>
            <a:custGeom>
              <a:avLst/>
              <a:gdLst/>
              <a:ahLst/>
              <a:cxnLst/>
              <a:rect l="l" t="t" r="r" b="b"/>
              <a:pathLst>
                <a:path w="712417" h="1207065">
                  <a:moveTo>
                    <a:pt x="82976" y="0"/>
                  </a:moveTo>
                  <a:lnTo>
                    <a:pt x="629441" y="0"/>
                  </a:lnTo>
                  <a:cubicBezTo>
                    <a:pt x="651448" y="0"/>
                    <a:pt x="672553" y="8742"/>
                    <a:pt x="688114" y="24303"/>
                  </a:cubicBezTo>
                  <a:cubicBezTo>
                    <a:pt x="703675" y="39864"/>
                    <a:pt x="712417" y="60969"/>
                    <a:pt x="712417" y="82976"/>
                  </a:cubicBezTo>
                  <a:lnTo>
                    <a:pt x="712417" y="1124090"/>
                  </a:lnTo>
                  <a:cubicBezTo>
                    <a:pt x="712417" y="1146096"/>
                    <a:pt x="703675" y="1167201"/>
                    <a:pt x="688114" y="1182762"/>
                  </a:cubicBezTo>
                  <a:cubicBezTo>
                    <a:pt x="672553" y="1198323"/>
                    <a:pt x="651448" y="1207065"/>
                    <a:pt x="629441" y="1207065"/>
                  </a:cubicBezTo>
                  <a:lnTo>
                    <a:pt x="82976" y="1207065"/>
                  </a:lnTo>
                  <a:cubicBezTo>
                    <a:pt x="37150" y="1207065"/>
                    <a:pt x="0" y="1169916"/>
                    <a:pt x="0" y="1124090"/>
                  </a:cubicBezTo>
                  <a:lnTo>
                    <a:pt x="0" y="82976"/>
                  </a:lnTo>
                  <a:cubicBezTo>
                    <a:pt x="0" y="60969"/>
                    <a:pt x="8742" y="39864"/>
                    <a:pt x="24303" y="24303"/>
                  </a:cubicBezTo>
                  <a:cubicBezTo>
                    <a:pt x="39864" y="8742"/>
                    <a:pt x="60969" y="0"/>
                    <a:pt x="82976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12417" cy="1245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7823182" y="2047807"/>
            <a:ext cx="2612491" cy="4426406"/>
            <a:chOff x="0" y="0"/>
            <a:chExt cx="712417" cy="12070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2417" cy="1207065"/>
            </a:xfrm>
            <a:custGeom>
              <a:avLst/>
              <a:gdLst/>
              <a:ahLst/>
              <a:cxnLst/>
              <a:rect l="l" t="t" r="r" b="b"/>
              <a:pathLst>
                <a:path w="712417" h="1207065">
                  <a:moveTo>
                    <a:pt x="82976" y="0"/>
                  </a:moveTo>
                  <a:lnTo>
                    <a:pt x="629441" y="0"/>
                  </a:lnTo>
                  <a:cubicBezTo>
                    <a:pt x="651448" y="0"/>
                    <a:pt x="672553" y="8742"/>
                    <a:pt x="688114" y="24303"/>
                  </a:cubicBezTo>
                  <a:cubicBezTo>
                    <a:pt x="703675" y="39864"/>
                    <a:pt x="712417" y="60969"/>
                    <a:pt x="712417" y="82976"/>
                  </a:cubicBezTo>
                  <a:lnTo>
                    <a:pt x="712417" y="1124090"/>
                  </a:lnTo>
                  <a:cubicBezTo>
                    <a:pt x="712417" y="1146096"/>
                    <a:pt x="703675" y="1167201"/>
                    <a:pt x="688114" y="1182762"/>
                  </a:cubicBezTo>
                  <a:cubicBezTo>
                    <a:pt x="672553" y="1198323"/>
                    <a:pt x="651448" y="1207065"/>
                    <a:pt x="629441" y="1207065"/>
                  </a:cubicBezTo>
                  <a:lnTo>
                    <a:pt x="82976" y="1207065"/>
                  </a:lnTo>
                  <a:cubicBezTo>
                    <a:pt x="37150" y="1207065"/>
                    <a:pt x="0" y="1169916"/>
                    <a:pt x="0" y="1124090"/>
                  </a:cubicBezTo>
                  <a:lnTo>
                    <a:pt x="0" y="82976"/>
                  </a:lnTo>
                  <a:cubicBezTo>
                    <a:pt x="0" y="60969"/>
                    <a:pt x="8742" y="39864"/>
                    <a:pt x="24303" y="24303"/>
                  </a:cubicBezTo>
                  <a:cubicBezTo>
                    <a:pt x="39864" y="8742"/>
                    <a:pt x="60969" y="0"/>
                    <a:pt x="82976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12417" cy="1245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3457913" y="2047807"/>
            <a:ext cx="2612491" cy="4426406"/>
            <a:chOff x="0" y="0"/>
            <a:chExt cx="712417" cy="1207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12417" cy="1207065"/>
            </a:xfrm>
            <a:custGeom>
              <a:avLst/>
              <a:gdLst/>
              <a:ahLst/>
              <a:cxnLst/>
              <a:rect l="l" t="t" r="r" b="b"/>
              <a:pathLst>
                <a:path w="712417" h="1207065">
                  <a:moveTo>
                    <a:pt x="82976" y="0"/>
                  </a:moveTo>
                  <a:lnTo>
                    <a:pt x="629441" y="0"/>
                  </a:lnTo>
                  <a:cubicBezTo>
                    <a:pt x="651448" y="0"/>
                    <a:pt x="672553" y="8742"/>
                    <a:pt x="688114" y="24303"/>
                  </a:cubicBezTo>
                  <a:cubicBezTo>
                    <a:pt x="703675" y="39864"/>
                    <a:pt x="712417" y="60969"/>
                    <a:pt x="712417" y="82976"/>
                  </a:cubicBezTo>
                  <a:lnTo>
                    <a:pt x="712417" y="1124090"/>
                  </a:lnTo>
                  <a:cubicBezTo>
                    <a:pt x="712417" y="1146096"/>
                    <a:pt x="703675" y="1167201"/>
                    <a:pt x="688114" y="1182762"/>
                  </a:cubicBezTo>
                  <a:cubicBezTo>
                    <a:pt x="672553" y="1198323"/>
                    <a:pt x="651448" y="1207065"/>
                    <a:pt x="629441" y="1207065"/>
                  </a:cubicBezTo>
                  <a:lnTo>
                    <a:pt x="82976" y="1207065"/>
                  </a:lnTo>
                  <a:cubicBezTo>
                    <a:pt x="37150" y="1207065"/>
                    <a:pt x="0" y="1169916"/>
                    <a:pt x="0" y="1124090"/>
                  </a:cubicBezTo>
                  <a:lnTo>
                    <a:pt x="0" y="82976"/>
                  </a:lnTo>
                  <a:cubicBezTo>
                    <a:pt x="0" y="60969"/>
                    <a:pt x="8742" y="39864"/>
                    <a:pt x="24303" y="24303"/>
                  </a:cubicBezTo>
                  <a:cubicBezTo>
                    <a:pt x="39864" y="8742"/>
                    <a:pt x="60969" y="0"/>
                    <a:pt x="82976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12417" cy="1245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521998" y="513908"/>
            <a:ext cx="5244004" cy="119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EQUIPO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30234" y="4551698"/>
            <a:ext cx="3404181" cy="42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3081" b="1" spc="11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Brayan Navarro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59573" y="4577790"/>
            <a:ext cx="3184554" cy="42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3081" b="1" spc="11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Carlos Leebsey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66681" y="4551698"/>
            <a:ext cx="3189748" cy="42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3081" b="1" spc="117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Juan Sepulveda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3267" y="5383584"/>
            <a:ext cx="3621149" cy="30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1"/>
              </a:lnSpc>
              <a:spcBef>
                <a:spcPct val="0"/>
              </a:spcBef>
            </a:pPr>
            <a:r>
              <a:rPr lang="en-US" sz="1938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Jefe de proyecto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69285" y="5383584"/>
            <a:ext cx="3189748" cy="30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1"/>
              </a:lnSpc>
              <a:spcBef>
                <a:spcPct val="0"/>
              </a:spcBef>
            </a:pPr>
            <a:r>
              <a:rPr lang="en-US" sz="1938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Desarrollador Movil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51090" y="5383584"/>
            <a:ext cx="3184554" cy="30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1"/>
              </a:lnSpc>
              <a:spcBef>
                <a:spcPct val="0"/>
              </a:spcBef>
            </a:pPr>
            <a:r>
              <a:rPr lang="en-US" sz="1938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Desarrollador Web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94982" y="2005724"/>
            <a:ext cx="3739433" cy="2144894"/>
            <a:chOff x="0" y="0"/>
            <a:chExt cx="7981950" cy="4578350"/>
          </a:xfrm>
        </p:grpSpPr>
        <p:sp>
          <p:nvSpPr>
            <p:cNvPr id="23" name="Freeform 2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71413" t="-144898" r="-75303" b="-1775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259711" y="2005724"/>
            <a:ext cx="3739433" cy="2144894"/>
            <a:chOff x="0" y="0"/>
            <a:chExt cx="7981950" cy="4578350"/>
          </a:xfrm>
        </p:grpSpPr>
        <p:sp>
          <p:nvSpPr>
            <p:cNvPr id="29" name="Freeform 2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10143" r="-176924" b="-18466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2924440" y="2005724"/>
            <a:ext cx="3739433" cy="2144894"/>
            <a:chOff x="0" y="0"/>
            <a:chExt cx="7981950" cy="4578350"/>
          </a:xfrm>
        </p:grpSpPr>
        <p:sp>
          <p:nvSpPr>
            <p:cNvPr id="35" name="Freeform 3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164593" r="-165936" b="-18514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0" name="Group 40"/>
          <p:cNvGrpSpPr/>
          <p:nvPr/>
        </p:nvGrpSpPr>
        <p:grpSpPr>
          <a:xfrm rot="5400000">
            <a:off x="5339312" y="6028631"/>
            <a:ext cx="2523031" cy="4274832"/>
            <a:chOff x="0" y="0"/>
            <a:chExt cx="712417" cy="120706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12417" cy="1207065"/>
            </a:xfrm>
            <a:custGeom>
              <a:avLst/>
              <a:gdLst/>
              <a:ahLst/>
              <a:cxnLst/>
              <a:rect l="l" t="t" r="r" b="b"/>
              <a:pathLst>
                <a:path w="712417" h="1207065">
                  <a:moveTo>
                    <a:pt x="85918" y="0"/>
                  </a:moveTo>
                  <a:lnTo>
                    <a:pt x="626499" y="0"/>
                  </a:lnTo>
                  <a:cubicBezTo>
                    <a:pt x="673950" y="0"/>
                    <a:pt x="712417" y="38467"/>
                    <a:pt x="712417" y="85918"/>
                  </a:cubicBezTo>
                  <a:lnTo>
                    <a:pt x="712417" y="1121147"/>
                  </a:lnTo>
                  <a:cubicBezTo>
                    <a:pt x="712417" y="1168599"/>
                    <a:pt x="673950" y="1207065"/>
                    <a:pt x="626499" y="1207065"/>
                  </a:cubicBezTo>
                  <a:lnTo>
                    <a:pt x="85918" y="1207065"/>
                  </a:lnTo>
                  <a:cubicBezTo>
                    <a:pt x="38467" y="1207065"/>
                    <a:pt x="0" y="1168599"/>
                    <a:pt x="0" y="1121147"/>
                  </a:cubicBezTo>
                  <a:lnTo>
                    <a:pt x="0" y="85918"/>
                  </a:lnTo>
                  <a:cubicBezTo>
                    <a:pt x="0" y="38467"/>
                    <a:pt x="38467" y="0"/>
                    <a:pt x="85918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712417" cy="1245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5076537" y="8448085"/>
            <a:ext cx="3075505" cy="41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4"/>
              </a:lnSpc>
            </a:pPr>
            <a:r>
              <a:rPr lang="en-US" sz="2975" b="1" spc="113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Joshua Thomas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076537" y="9249855"/>
            <a:ext cx="3075505" cy="29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6"/>
              </a:lnSpc>
              <a:spcBef>
                <a:spcPct val="0"/>
              </a:spcBef>
            </a:pPr>
            <a:r>
              <a:rPr lang="en-US" sz="1872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Desarrollador BD</a:t>
            </a:r>
          </a:p>
        </p:txBody>
      </p: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4795136" y="5987989"/>
            <a:ext cx="3611383" cy="2071446"/>
            <a:chOff x="0" y="0"/>
            <a:chExt cx="7981950" cy="4578350"/>
          </a:xfrm>
        </p:grpSpPr>
        <p:sp>
          <p:nvSpPr>
            <p:cNvPr id="51" name="Freeform 51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A1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60153" t="-139083" b="-3786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2" name="Freeform 62"/>
          <p:cNvSpPr/>
          <p:nvPr/>
        </p:nvSpPr>
        <p:spPr>
          <a:xfrm>
            <a:off x="0" y="35470"/>
            <a:ext cx="6278711" cy="1546132"/>
          </a:xfrm>
          <a:custGeom>
            <a:avLst/>
            <a:gdLst/>
            <a:ahLst/>
            <a:cxnLst/>
            <a:rect l="l" t="t" r="r" b="b"/>
            <a:pathLst>
              <a:path w="6278711" h="1546132">
                <a:moveTo>
                  <a:pt x="0" y="0"/>
                </a:moveTo>
                <a:lnTo>
                  <a:pt x="6278711" y="0"/>
                </a:lnTo>
                <a:lnTo>
                  <a:pt x="6278711" y="1546132"/>
                </a:lnTo>
                <a:lnTo>
                  <a:pt x="0" y="154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5469610" y="-5443335"/>
            <a:ext cx="7656149" cy="21747120"/>
            <a:chOff x="0" y="0"/>
            <a:chExt cx="2016434" cy="5727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434" cy="5727636"/>
            </a:xfrm>
            <a:custGeom>
              <a:avLst/>
              <a:gdLst/>
              <a:ahLst/>
              <a:cxnLst/>
              <a:rect l="l" t="t" r="r" b="b"/>
              <a:pathLst>
                <a:path w="2016434" h="5727636">
                  <a:moveTo>
                    <a:pt x="28314" y="0"/>
                  </a:moveTo>
                  <a:lnTo>
                    <a:pt x="1988121" y="0"/>
                  </a:lnTo>
                  <a:cubicBezTo>
                    <a:pt x="1995630" y="0"/>
                    <a:pt x="2002832" y="2983"/>
                    <a:pt x="2008142" y="8293"/>
                  </a:cubicBezTo>
                  <a:cubicBezTo>
                    <a:pt x="2013452" y="13603"/>
                    <a:pt x="2016434" y="20804"/>
                    <a:pt x="2016434" y="28314"/>
                  </a:cubicBezTo>
                  <a:lnTo>
                    <a:pt x="2016434" y="5699323"/>
                  </a:lnTo>
                  <a:cubicBezTo>
                    <a:pt x="2016434" y="5706832"/>
                    <a:pt x="2013452" y="5714034"/>
                    <a:pt x="2008142" y="5719344"/>
                  </a:cubicBezTo>
                  <a:cubicBezTo>
                    <a:pt x="2002832" y="5724653"/>
                    <a:pt x="1995630" y="5727636"/>
                    <a:pt x="1988121" y="5727636"/>
                  </a:cubicBezTo>
                  <a:lnTo>
                    <a:pt x="28314" y="5727636"/>
                  </a:lnTo>
                  <a:cubicBezTo>
                    <a:pt x="20804" y="5727636"/>
                    <a:pt x="13603" y="5724653"/>
                    <a:pt x="8293" y="5719344"/>
                  </a:cubicBezTo>
                  <a:cubicBezTo>
                    <a:pt x="2983" y="5714034"/>
                    <a:pt x="0" y="5706832"/>
                    <a:pt x="0" y="5699323"/>
                  </a:cubicBezTo>
                  <a:lnTo>
                    <a:pt x="0" y="28314"/>
                  </a:lnTo>
                  <a:cubicBezTo>
                    <a:pt x="0" y="20804"/>
                    <a:pt x="2983" y="13603"/>
                    <a:pt x="8293" y="8293"/>
                  </a:cubicBezTo>
                  <a:cubicBezTo>
                    <a:pt x="13603" y="2983"/>
                    <a:pt x="20804" y="0"/>
                    <a:pt x="283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16434" cy="5765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83896" y="2073697"/>
            <a:ext cx="4520777" cy="119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ÍNDICE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72571" y="6297893"/>
            <a:ext cx="3810000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Objetivos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2571" y="7112540"/>
            <a:ext cx="3810000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Alcances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87495" y="6237738"/>
            <a:ext cx="3810000" cy="122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Tecnologías del desarrollo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93443" y="5263812"/>
            <a:ext cx="3810000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Costo por fase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72571" y="4150893"/>
            <a:ext cx="3810000" cy="61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Introducción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72571" y="4921850"/>
            <a:ext cx="3810000" cy="122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Descripción del proyecto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72571" y="8049784"/>
            <a:ext cx="3810000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Usuarios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93443" y="4150893"/>
            <a:ext cx="4394834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Análisis de la idea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483896" y="4146353"/>
            <a:ext cx="632635" cy="632635"/>
            <a:chOff x="0" y="0"/>
            <a:chExt cx="843514" cy="84351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483896" y="8031192"/>
            <a:ext cx="632635" cy="632635"/>
            <a:chOff x="0" y="0"/>
            <a:chExt cx="843514" cy="843514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483896" y="5145923"/>
            <a:ext cx="632635" cy="632635"/>
            <a:chOff x="0" y="0"/>
            <a:chExt cx="843514" cy="843514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2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297684" y="4178375"/>
            <a:ext cx="632635" cy="632635"/>
            <a:chOff x="0" y="0"/>
            <a:chExt cx="843514" cy="843514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6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473236" y="6279302"/>
            <a:ext cx="632635" cy="632635"/>
            <a:chOff x="0" y="0"/>
            <a:chExt cx="843514" cy="843514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297684" y="5279731"/>
            <a:ext cx="632635" cy="632635"/>
            <a:chOff x="0" y="0"/>
            <a:chExt cx="843514" cy="84351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7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483896" y="7145064"/>
            <a:ext cx="632635" cy="632635"/>
            <a:chOff x="0" y="0"/>
            <a:chExt cx="843514" cy="843514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4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297684" y="6489430"/>
            <a:ext cx="632635" cy="632635"/>
            <a:chOff x="0" y="0"/>
            <a:chExt cx="843514" cy="843514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843514" cy="843514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223126" y="14143"/>
              <a:ext cx="397262" cy="748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8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0193443" y="7730292"/>
            <a:ext cx="3810000" cy="6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400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Conclusión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9297684" y="7746212"/>
            <a:ext cx="632635" cy="632590"/>
            <a:chOff x="0" y="0"/>
            <a:chExt cx="843514" cy="843453"/>
          </a:xfrm>
        </p:grpSpPr>
        <p:grpSp>
          <p:nvGrpSpPr>
            <p:cNvPr id="57" name="Group 57"/>
            <p:cNvGrpSpPr/>
            <p:nvPr/>
          </p:nvGrpSpPr>
          <p:grpSpPr>
            <a:xfrm>
              <a:off x="0" y="0"/>
              <a:ext cx="843514" cy="843453"/>
              <a:chOff x="0" y="0"/>
              <a:chExt cx="812800" cy="81274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74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741">
                    <a:moveTo>
                      <a:pt x="406400" y="0"/>
                    </a:moveTo>
                    <a:cubicBezTo>
                      <a:pt x="181951" y="0"/>
                      <a:pt x="0" y="181938"/>
                      <a:pt x="0" y="406370"/>
                    </a:cubicBezTo>
                    <a:cubicBezTo>
                      <a:pt x="0" y="630803"/>
                      <a:pt x="181951" y="812741"/>
                      <a:pt x="406400" y="812741"/>
                    </a:cubicBezTo>
                    <a:cubicBezTo>
                      <a:pt x="630849" y="812741"/>
                      <a:pt x="812800" y="630803"/>
                      <a:pt x="812800" y="406370"/>
                    </a:cubicBezTo>
                    <a:cubicBezTo>
                      <a:pt x="812800" y="181938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6200" y="38094"/>
                <a:ext cx="660400" cy="6984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74"/>
                  </a:lnSpc>
                </a:pPr>
                <a:endParaRPr/>
              </a:p>
            </p:txBody>
          </p:sp>
        </p:grpSp>
        <p:sp>
          <p:nvSpPr>
            <p:cNvPr id="60" name="TextBox 60"/>
            <p:cNvSpPr txBox="1"/>
            <p:nvPr/>
          </p:nvSpPr>
          <p:spPr>
            <a:xfrm>
              <a:off x="223126" y="14143"/>
              <a:ext cx="397262" cy="748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09"/>
                </a:lnSpc>
                <a:spcBef>
                  <a:spcPct val="0"/>
                </a:spcBef>
              </a:pPr>
              <a:r>
                <a:rPr lang="en-US" sz="3435" b="1">
                  <a:solidFill>
                    <a:srgbClr val="000A1F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9</a:t>
              </a:r>
            </a:p>
          </p:txBody>
        </p:sp>
      </p:grpSp>
      <p:sp>
        <p:nvSpPr>
          <p:cNvPr id="61" name="Freeform 61"/>
          <p:cNvSpPr/>
          <p:nvPr/>
        </p:nvSpPr>
        <p:spPr>
          <a:xfrm>
            <a:off x="0" y="35470"/>
            <a:ext cx="6278711" cy="1546132"/>
          </a:xfrm>
          <a:custGeom>
            <a:avLst/>
            <a:gdLst/>
            <a:ahLst/>
            <a:cxnLst/>
            <a:rect l="l" t="t" r="r" b="b"/>
            <a:pathLst>
              <a:path w="6278711" h="1546132">
                <a:moveTo>
                  <a:pt x="0" y="0"/>
                </a:moveTo>
                <a:lnTo>
                  <a:pt x="6278711" y="0"/>
                </a:lnTo>
                <a:lnTo>
                  <a:pt x="6278711" y="1546132"/>
                </a:lnTo>
                <a:lnTo>
                  <a:pt x="0" y="154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5315925" y="-5226033"/>
            <a:ext cx="7656149" cy="20739065"/>
            <a:chOff x="0" y="0"/>
            <a:chExt cx="2016434" cy="5462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434" cy="5462141"/>
            </a:xfrm>
            <a:custGeom>
              <a:avLst/>
              <a:gdLst/>
              <a:ahLst/>
              <a:cxnLst/>
              <a:rect l="l" t="t" r="r" b="b"/>
              <a:pathLst>
                <a:path w="2016434" h="5462141">
                  <a:moveTo>
                    <a:pt x="28314" y="0"/>
                  </a:moveTo>
                  <a:lnTo>
                    <a:pt x="1988121" y="0"/>
                  </a:lnTo>
                  <a:cubicBezTo>
                    <a:pt x="1995630" y="0"/>
                    <a:pt x="2002832" y="2983"/>
                    <a:pt x="2008142" y="8293"/>
                  </a:cubicBezTo>
                  <a:cubicBezTo>
                    <a:pt x="2013452" y="13603"/>
                    <a:pt x="2016434" y="20804"/>
                    <a:pt x="2016434" y="28314"/>
                  </a:cubicBezTo>
                  <a:lnTo>
                    <a:pt x="2016434" y="5433827"/>
                  </a:lnTo>
                  <a:cubicBezTo>
                    <a:pt x="2016434" y="5441336"/>
                    <a:pt x="2013452" y="5448538"/>
                    <a:pt x="2008142" y="5453848"/>
                  </a:cubicBezTo>
                  <a:cubicBezTo>
                    <a:pt x="2002832" y="5459157"/>
                    <a:pt x="1995630" y="5462141"/>
                    <a:pt x="1988121" y="5462141"/>
                  </a:cubicBezTo>
                  <a:lnTo>
                    <a:pt x="28314" y="5462141"/>
                  </a:lnTo>
                  <a:cubicBezTo>
                    <a:pt x="20804" y="5462141"/>
                    <a:pt x="13603" y="5459157"/>
                    <a:pt x="8293" y="5453848"/>
                  </a:cubicBezTo>
                  <a:cubicBezTo>
                    <a:pt x="2983" y="5448538"/>
                    <a:pt x="0" y="5441336"/>
                    <a:pt x="0" y="5433827"/>
                  </a:cubicBezTo>
                  <a:lnTo>
                    <a:pt x="0" y="28314"/>
                  </a:lnTo>
                  <a:cubicBezTo>
                    <a:pt x="0" y="20804"/>
                    <a:pt x="2983" y="13603"/>
                    <a:pt x="8293" y="8293"/>
                  </a:cubicBezTo>
                  <a:cubicBezTo>
                    <a:pt x="13603" y="2983"/>
                    <a:pt x="20804" y="0"/>
                    <a:pt x="283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16434" cy="5500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04986" y="3525767"/>
            <a:ext cx="11478028" cy="485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sz="26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transformación digital se ha convertido en un factor clave para el crecimiento y la competitividad de las empresas del sector servicios. En este contexto, surge el proyecto “DamiSpa WEB”, una solución tecnológica que busca modernizar la gestión operativa y administrativa de la empresa a través del desarrollo de una plataforma web y una aplicación móvil.</a:t>
            </a:r>
          </a:p>
          <a:p>
            <a:pPr algn="ctr">
              <a:lnSpc>
                <a:spcPts val="4293"/>
              </a:lnSpc>
            </a:pPr>
            <a:endParaRPr lang="en-US" sz="2667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  <a:p>
            <a:pPr algn="ctr">
              <a:lnSpc>
                <a:spcPts val="4293"/>
              </a:lnSpc>
            </a:pPr>
            <a:r>
              <a:rPr lang="en-US" sz="2667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Ésta presentación busca mostrar desde el planteamiento de la problemática hasta sus posibles soluciones incluyendo hitos principales o posibles costos con el fin de crear una visión general de las fases iniciales de un proyecto.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3146" y="2284388"/>
            <a:ext cx="8901708" cy="119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1"/>
              </a:lnSpc>
              <a:spcBef>
                <a:spcPct val="0"/>
              </a:spcBef>
            </a:pPr>
            <a:r>
              <a:rPr lang="en-US" sz="7621" b="1" u="none" strike="noStrike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INTRODUCCIÓN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35470"/>
            <a:ext cx="5624763" cy="1385098"/>
          </a:xfrm>
          <a:custGeom>
            <a:avLst/>
            <a:gdLst/>
            <a:ahLst/>
            <a:cxnLst/>
            <a:rect l="l" t="t" r="r" b="b"/>
            <a:pathLst>
              <a:path w="5624763" h="1385098">
                <a:moveTo>
                  <a:pt x="0" y="0"/>
                </a:moveTo>
                <a:lnTo>
                  <a:pt x="5624763" y="0"/>
                </a:lnTo>
                <a:lnTo>
                  <a:pt x="5624763" y="1385098"/>
                </a:lnTo>
                <a:lnTo>
                  <a:pt x="0" y="138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517220" y="-4264128"/>
            <a:ext cx="4127957" cy="9049723"/>
            <a:chOff x="0" y="0"/>
            <a:chExt cx="1087198" cy="23834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7198" cy="2383466"/>
            </a:xfrm>
            <a:custGeom>
              <a:avLst/>
              <a:gdLst/>
              <a:ahLst/>
              <a:cxnLst/>
              <a:rect l="l" t="t" r="r" b="b"/>
              <a:pathLst>
                <a:path w="1087198" h="2383466">
                  <a:moveTo>
                    <a:pt x="52514" y="0"/>
                  </a:moveTo>
                  <a:lnTo>
                    <a:pt x="1034685" y="0"/>
                  </a:lnTo>
                  <a:cubicBezTo>
                    <a:pt x="1063687" y="0"/>
                    <a:pt x="1087198" y="23511"/>
                    <a:pt x="1087198" y="52514"/>
                  </a:cubicBezTo>
                  <a:lnTo>
                    <a:pt x="1087198" y="2330952"/>
                  </a:lnTo>
                  <a:cubicBezTo>
                    <a:pt x="1087198" y="2344880"/>
                    <a:pt x="1081666" y="2358237"/>
                    <a:pt x="1071818" y="2368085"/>
                  </a:cubicBezTo>
                  <a:cubicBezTo>
                    <a:pt x="1061969" y="2377934"/>
                    <a:pt x="1048612" y="2383466"/>
                    <a:pt x="1034685" y="2383466"/>
                  </a:cubicBezTo>
                  <a:lnTo>
                    <a:pt x="52514" y="2383466"/>
                  </a:lnTo>
                  <a:cubicBezTo>
                    <a:pt x="38586" y="2383466"/>
                    <a:pt x="25229" y="2377934"/>
                    <a:pt x="15381" y="2368085"/>
                  </a:cubicBezTo>
                  <a:cubicBezTo>
                    <a:pt x="5533" y="2358237"/>
                    <a:pt x="0" y="2344880"/>
                    <a:pt x="0" y="2330952"/>
                  </a:cubicBezTo>
                  <a:lnTo>
                    <a:pt x="0" y="52514"/>
                  </a:lnTo>
                  <a:cubicBezTo>
                    <a:pt x="0" y="23511"/>
                    <a:pt x="23511" y="0"/>
                    <a:pt x="525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87198" cy="2421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95706" y="420408"/>
            <a:ext cx="7956748" cy="154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99"/>
              </a:lnSpc>
              <a:spcBef>
                <a:spcPct val="0"/>
              </a:spcBef>
            </a:pPr>
            <a:r>
              <a:rPr lang="en-US" sz="4999" b="1" spc="9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Descripción del proyecto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2277869" y="2570643"/>
            <a:ext cx="4915500" cy="7413838"/>
            <a:chOff x="0" y="0"/>
            <a:chExt cx="1294617" cy="19526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617" cy="1952616"/>
            </a:xfrm>
            <a:custGeom>
              <a:avLst/>
              <a:gdLst/>
              <a:ahLst/>
              <a:cxnLst/>
              <a:rect l="l" t="t" r="r" b="b"/>
              <a:pathLst>
                <a:path w="1294617" h="1952616">
                  <a:moveTo>
                    <a:pt x="44100" y="0"/>
                  </a:moveTo>
                  <a:lnTo>
                    <a:pt x="1250517" y="0"/>
                  </a:lnTo>
                  <a:cubicBezTo>
                    <a:pt x="1262213" y="0"/>
                    <a:pt x="1273430" y="4646"/>
                    <a:pt x="1281701" y="12917"/>
                  </a:cubicBezTo>
                  <a:cubicBezTo>
                    <a:pt x="1289971" y="21187"/>
                    <a:pt x="1294617" y="32404"/>
                    <a:pt x="1294617" y="44100"/>
                  </a:cubicBezTo>
                  <a:lnTo>
                    <a:pt x="1294617" y="1908516"/>
                  </a:lnTo>
                  <a:cubicBezTo>
                    <a:pt x="1294617" y="1920212"/>
                    <a:pt x="1289971" y="1931429"/>
                    <a:pt x="1281701" y="1939699"/>
                  </a:cubicBezTo>
                  <a:cubicBezTo>
                    <a:pt x="1273430" y="1947969"/>
                    <a:pt x="1262213" y="1952616"/>
                    <a:pt x="1250517" y="1952616"/>
                  </a:cubicBezTo>
                  <a:lnTo>
                    <a:pt x="44100" y="1952616"/>
                  </a:lnTo>
                  <a:cubicBezTo>
                    <a:pt x="19744" y="1952616"/>
                    <a:pt x="0" y="1932871"/>
                    <a:pt x="0" y="1908516"/>
                  </a:cubicBezTo>
                  <a:lnTo>
                    <a:pt x="0" y="44100"/>
                  </a:lnTo>
                  <a:cubicBezTo>
                    <a:pt x="0" y="32404"/>
                    <a:pt x="4646" y="21187"/>
                    <a:pt x="12917" y="12917"/>
                  </a:cubicBezTo>
                  <a:cubicBezTo>
                    <a:pt x="21187" y="4646"/>
                    <a:pt x="32404" y="0"/>
                    <a:pt x="44100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94617" cy="199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1094631" y="2570643"/>
            <a:ext cx="4915500" cy="7413838"/>
            <a:chOff x="0" y="0"/>
            <a:chExt cx="1294617" cy="1952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4617" cy="1952616"/>
            </a:xfrm>
            <a:custGeom>
              <a:avLst/>
              <a:gdLst/>
              <a:ahLst/>
              <a:cxnLst/>
              <a:rect l="l" t="t" r="r" b="b"/>
              <a:pathLst>
                <a:path w="1294617" h="1952616">
                  <a:moveTo>
                    <a:pt x="44100" y="0"/>
                  </a:moveTo>
                  <a:lnTo>
                    <a:pt x="1250517" y="0"/>
                  </a:lnTo>
                  <a:cubicBezTo>
                    <a:pt x="1262213" y="0"/>
                    <a:pt x="1273430" y="4646"/>
                    <a:pt x="1281701" y="12917"/>
                  </a:cubicBezTo>
                  <a:cubicBezTo>
                    <a:pt x="1289971" y="21187"/>
                    <a:pt x="1294617" y="32404"/>
                    <a:pt x="1294617" y="44100"/>
                  </a:cubicBezTo>
                  <a:lnTo>
                    <a:pt x="1294617" y="1908516"/>
                  </a:lnTo>
                  <a:cubicBezTo>
                    <a:pt x="1294617" y="1920212"/>
                    <a:pt x="1289971" y="1931429"/>
                    <a:pt x="1281701" y="1939699"/>
                  </a:cubicBezTo>
                  <a:cubicBezTo>
                    <a:pt x="1273430" y="1947969"/>
                    <a:pt x="1262213" y="1952616"/>
                    <a:pt x="1250517" y="1952616"/>
                  </a:cubicBezTo>
                  <a:lnTo>
                    <a:pt x="44100" y="1952616"/>
                  </a:lnTo>
                  <a:cubicBezTo>
                    <a:pt x="19744" y="1952616"/>
                    <a:pt x="0" y="1932871"/>
                    <a:pt x="0" y="1908516"/>
                  </a:cubicBezTo>
                  <a:lnTo>
                    <a:pt x="0" y="44100"/>
                  </a:lnTo>
                  <a:cubicBezTo>
                    <a:pt x="0" y="32404"/>
                    <a:pt x="4646" y="21187"/>
                    <a:pt x="12917" y="12917"/>
                  </a:cubicBezTo>
                  <a:cubicBezTo>
                    <a:pt x="21187" y="4646"/>
                    <a:pt x="32404" y="0"/>
                    <a:pt x="44100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94617" cy="199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97377" y="4043631"/>
            <a:ext cx="6276484" cy="4382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La empresa DamiSpa enfrenta dificultades en la gestión de sus procesos internos y en la administración de citas y servicios, los cuales se realizan de manera manual, generando demoras, duplicación de información y riesgo de errores. Además, la comunicación con las masajistas y clientes es poco eficiente, lo que impacta la satisfacción de los usuarios y limita la capacidad de la empresa para expandir su presencia en el entorno digital. Esta situación genera pérdida de tiempo, baja productividad y falta de control centralizado de datos e historial de servicios.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50991" y="4043631"/>
            <a:ext cx="6276484" cy="478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 proyecto “DamiSpa WEB” propone el desarrollo de una plataforma web y una aplicación móvil que digitalicen y automaticen los principales procesos del negocio. La solución incluye la gestión en línea de clientes, citas y servicios, notificaciones automáticas, una interfaz intuitiva y una base de datos segura. De esta manera, se busca mejorar la eficiencia operativa, optimizar la comunicación con las masajistas, elevar la satisfacción de los clientes y posicionar a DamiSpa en el mercado digital, creando una experiencia más moderna y competitiva.</a:t>
            </a:r>
          </a:p>
          <a:p>
            <a:pPr algn="ctr">
              <a:lnSpc>
                <a:spcPts val="3220"/>
              </a:lnSpc>
            </a:pPr>
            <a:endParaRPr lang="en-US" sz="200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87325" y="3210974"/>
            <a:ext cx="669658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5"/>
              </a:lnSpc>
              <a:spcBef>
                <a:spcPct val="0"/>
              </a:spcBef>
            </a:pPr>
            <a:r>
              <a:rPr lang="en-US" sz="3899" b="1" spc="7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Problema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40940" y="3210974"/>
            <a:ext cx="669658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5"/>
              </a:lnSpc>
              <a:spcBef>
                <a:spcPct val="0"/>
              </a:spcBef>
            </a:pPr>
            <a:r>
              <a:rPr lang="en-US" sz="3899" b="1" spc="7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Solución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761961" y="2061174"/>
            <a:ext cx="2764077" cy="527075"/>
            <a:chOff x="0" y="0"/>
            <a:chExt cx="3685437" cy="702767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660270" cy="702767"/>
              <a:chOff x="0" y="0"/>
              <a:chExt cx="2116682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11668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16682" h="406400">
                    <a:moveTo>
                      <a:pt x="1913482" y="0"/>
                    </a:moveTo>
                    <a:cubicBezTo>
                      <a:pt x="2025706" y="0"/>
                      <a:pt x="2116682" y="90976"/>
                      <a:pt x="2116682" y="203200"/>
                    </a:cubicBezTo>
                    <a:cubicBezTo>
                      <a:pt x="2116682" y="315424"/>
                      <a:pt x="2025706" y="406400"/>
                      <a:pt x="191348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2116682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94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-20092"/>
              <a:ext cx="368543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DamiSpa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0" y="35470"/>
            <a:ext cx="5056337" cy="1245123"/>
          </a:xfrm>
          <a:custGeom>
            <a:avLst/>
            <a:gdLst/>
            <a:ahLst/>
            <a:cxnLst/>
            <a:rect l="l" t="t" r="r" b="b"/>
            <a:pathLst>
              <a:path w="5056337" h="1245123">
                <a:moveTo>
                  <a:pt x="0" y="0"/>
                </a:moveTo>
                <a:lnTo>
                  <a:pt x="5056337" y="0"/>
                </a:lnTo>
                <a:lnTo>
                  <a:pt x="5056337" y="1245123"/>
                </a:lnTo>
                <a:lnTo>
                  <a:pt x="0" y="1245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591422" y="-3826930"/>
            <a:ext cx="4127957" cy="8175326"/>
            <a:chOff x="0" y="0"/>
            <a:chExt cx="1087198" cy="21531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7198" cy="2153172"/>
            </a:xfrm>
            <a:custGeom>
              <a:avLst/>
              <a:gdLst/>
              <a:ahLst/>
              <a:cxnLst/>
              <a:rect l="l" t="t" r="r" b="b"/>
              <a:pathLst>
                <a:path w="1087198" h="2153172">
                  <a:moveTo>
                    <a:pt x="52514" y="0"/>
                  </a:moveTo>
                  <a:lnTo>
                    <a:pt x="1034685" y="0"/>
                  </a:lnTo>
                  <a:cubicBezTo>
                    <a:pt x="1063687" y="0"/>
                    <a:pt x="1087198" y="23511"/>
                    <a:pt x="1087198" y="52514"/>
                  </a:cubicBezTo>
                  <a:lnTo>
                    <a:pt x="1087198" y="2100659"/>
                  </a:lnTo>
                  <a:cubicBezTo>
                    <a:pt x="1087198" y="2114586"/>
                    <a:pt x="1081666" y="2127943"/>
                    <a:pt x="1071818" y="2137791"/>
                  </a:cubicBezTo>
                  <a:cubicBezTo>
                    <a:pt x="1061969" y="2147640"/>
                    <a:pt x="1048612" y="2153172"/>
                    <a:pt x="1034685" y="2153172"/>
                  </a:cubicBezTo>
                  <a:lnTo>
                    <a:pt x="52514" y="2153172"/>
                  </a:lnTo>
                  <a:cubicBezTo>
                    <a:pt x="23511" y="2153172"/>
                    <a:pt x="0" y="2129661"/>
                    <a:pt x="0" y="2100659"/>
                  </a:cubicBezTo>
                  <a:lnTo>
                    <a:pt x="0" y="52514"/>
                  </a:lnTo>
                  <a:cubicBezTo>
                    <a:pt x="0" y="23511"/>
                    <a:pt x="23511" y="0"/>
                    <a:pt x="525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87198" cy="219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07106" y="641350"/>
            <a:ext cx="6696587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99"/>
              </a:lnSpc>
              <a:spcBef>
                <a:spcPct val="0"/>
              </a:spcBef>
            </a:pPr>
            <a:r>
              <a:rPr lang="en-US" sz="4999" b="1" spc="9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Objetivos generales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6686250" y="-1140801"/>
            <a:ext cx="4915500" cy="14776743"/>
            <a:chOff x="0" y="0"/>
            <a:chExt cx="1294617" cy="38918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617" cy="3891817"/>
            </a:xfrm>
            <a:custGeom>
              <a:avLst/>
              <a:gdLst/>
              <a:ahLst/>
              <a:cxnLst/>
              <a:rect l="l" t="t" r="r" b="b"/>
              <a:pathLst>
                <a:path w="1294617" h="3891817">
                  <a:moveTo>
                    <a:pt x="44100" y="0"/>
                  </a:moveTo>
                  <a:lnTo>
                    <a:pt x="1250517" y="0"/>
                  </a:lnTo>
                  <a:cubicBezTo>
                    <a:pt x="1262213" y="0"/>
                    <a:pt x="1273430" y="4646"/>
                    <a:pt x="1281701" y="12917"/>
                  </a:cubicBezTo>
                  <a:cubicBezTo>
                    <a:pt x="1289971" y="21187"/>
                    <a:pt x="1294617" y="32404"/>
                    <a:pt x="1294617" y="44100"/>
                  </a:cubicBezTo>
                  <a:lnTo>
                    <a:pt x="1294617" y="3847717"/>
                  </a:lnTo>
                  <a:cubicBezTo>
                    <a:pt x="1294617" y="3859413"/>
                    <a:pt x="1289971" y="3870630"/>
                    <a:pt x="1281701" y="3878900"/>
                  </a:cubicBezTo>
                  <a:cubicBezTo>
                    <a:pt x="1273430" y="3887171"/>
                    <a:pt x="1262213" y="3891817"/>
                    <a:pt x="1250517" y="3891817"/>
                  </a:cubicBezTo>
                  <a:lnTo>
                    <a:pt x="44100" y="3891817"/>
                  </a:lnTo>
                  <a:cubicBezTo>
                    <a:pt x="32404" y="3891817"/>
                    <a:pt x="21187" y="3887171"/>
                    <a:pt x="12917" y="3878900"/>
                  </a:cubicBezTo>
                  <a:cubicBezTo>
                    <a:pt x="4646" y="3870630"/>
                    <a:pt x="0" y="3859413"/>
                    <a:pt x="0" y="3847717"/>
                  </a:cubicBezTo>
                  <a:lnTo>
                    <a:pt x="0" y="44100"/>
                  </a:lnTo>
                  <a:cubicBezTo>
                    <a:pt x="0" y="32404"/>
                    <a:pt x="4646" y="21187"/>
                    <a:pt x="12917" y="12917"/>
                  </a:cubicBezTo>
                  <a:cubicBezTo>
                    <a:pt x="21187" y="4646"/>
                    <a:pt x="32404" y="0"/>
                    <a:pt x="44100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94617" cy="3929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44101" y="4042410"/>
            <a:ext cx="12199799" cy="400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3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Desarrollar soluciones informáticas para la empresa DamiSpa que permitan modernizar su negocio para gestionar de manera automatizada sus procesos y documentación, facilitando su incursión en el ámbito online y mejorando la eficiencia operativa.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35470"/>
            <a:ext cx="5567737" cy="1371055"/>
          </a:xfrm>
          <a:custGeom>
            <a:avLst/>
            <a:gdLst/>
            <a:ahLst/>
            <a:cxnLst/>
            <a:rect l="l" t="t" r="r" b="b"/>
            <a:pathLst>
              <a:path w="5567737" h="1371055">
                <a:moveTo>
                  <a:pt x="0" y="0"/>
                </a:moveTo>
                <a:lnTo>
                  <a:pt x="5567737" y="0"/>
                </a:lnTo>
                <a:lnTo>
                  <a:pt x="5567737" y="1371055"/>
                </a:lnTo>
                <a:lnTo>
                  <a:pt x="0" y="1371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12917110" y="-1146590"/>
            <a:ext cx="1441036" cy="7691173"/>
            <a:chOff x="0" y="0"/>
            <a:chExt cx="405486" cy="21641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486" cy="2164183"/>
            </a:xfrm>
            <a:custGeom>
              <a:avLst/>
              <a:gdLst/>
              <a:ahLst/>
              <a:cxnLst/>
              <a:rect l="l" t="t" r="r" b="b"/>
              <a:pathLst>
                <a:path w="405486" h="2164183">
                  <a:moveTo>
                    <a:pt x="150429" y="0"/>
                  </a:moveTo>
                  <a:lnTo>
                    <a:pt x="255057" y="0"/>
                  </a:lnTo>
                  <a:cubicBezTo>
                    <a:pt x="338137" y="0"/>
                    <a:pt x="405486" y="67349"/>
                    <a:pt x="405486" y="150429"/>
                  </a:cubicBezTo>
                  <a:lnTo>
                    <a:pt x="405486" y="2013754"/>
                  </a:lnTo>
                  <a:cubicBezTo>
                    <a:pt x="405486" y="2096833"/>
                    <a:pt x="338137" y="2164183"/>
                    <a:pt x="255057" y="2164183"/>
                  </a:cubicBezTo>
                  <a:lnTo>
                    <a:pt x="150429" y="2164183"/>
                  </a:lnTo>
                  <a:cubicBezTo>
                    <a:pt x="110533" y="2164183"/>
                    <a:pt x="72271" y="2148334"/>
                    <a:pt x="44060" y="2120123"/>
                  </a:cubicBezTo>
                  <a:cubicBezTo>
                    <a:pt x="15849" y="2091912"/>
                    <a:pt x="0" y="2053650"/>
                    <a:pt x="0" y="2013754"/>
                  </a:cubicBezTo>
                  <a:lnTo>
                    <a:pt x="0" y="150429"/>
                  </a:lnTo>
                  <a:cubicBezTo>
                    <a:pt x="0" y="67349"/>
                    <a:pt x="67349" y="0"/>
                    <a:pt x="150429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5486" cy="220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2829996" y="1870379"/>
            <a:ext cx="1615264" cy="7691173"/>
            <a:chOff x="0" y="0"/>
            <a:chExt cx="454512" cy="21641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4512" cy="2164183"/>
            </a:xfrm>
            <a:custGeom>
              <a:avLst/>
              <a:gdLst/>
              <a:ahLst/>
              <a:cxnLst/>
              <a:rect l="l" t="t" r="r" b="b"/>
              <a:pathLst>
                <a:path w="454512" h="2164183">
                  <a:moveTo>
                    <a:pt x="134203" y="0"/>
                  </a:moveTo>
                  <a:lnTo>
                    <a:pt x="320308" y="0"/>
                  </a:lnTo>
                  <a:cubicBezTo>
                    <a:pt x="394427" y="0"/>
                    <a:pt x="454512" y="60085"/>
                    <a:pt x="454512" y="134203"/>
                  </a:cubicBezTo>
                  <a:lnTo>
                    <a:pt x="454512" y="2029980"/>
                  </a:lnTo>
                  <a:cubicBezTo>
                    <a:pt x="454512" y="2104098"/>
                    <a:pt x="394427" y="2164183"/>
                    <a:pt x="320308" y="2164183"/>
                  </a:cubicBezTo>
                  <a:lnTo>
                    <a:pt x="134203" y="2164183"/>
                  </a:lnTo>
                  <a:cubicBezTo>
                    <a:pt x="98610" y="2164183"/>
                    <a:pt x="64475" y="2150044"/>
                    <a:pt x="39307" y="2124876"/>
                  </a:cubicBezTo>
                  <a:cubicBezTo>
                    <a:pt x="14139" y="2099708"/>
                    <a:pt x="0" y="2065573"/>
                    <a:pt x="0" y="2029980"/>
                  </a:cubicBezTo>
                  <a:lnTo>
                    <a:pt x="0" y="134203"/>
                  </a:lnTo>
                  <a:cubicBezTo>
                    <a:pt x="0" y="60085"/>
                    <a:pt x="60085" y="0"/>
                    <a:pt x="134203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54512" cy="220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088878" y="2641846"/>
            <a:ext cx="7173523" cy="37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</a:pPr>
            <a:r>
              <a:rPr lang="en-US" sz="21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12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mplementar notificaciones automáticas.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8878" y="5558562"/>
            <a:ext cx="7173523" cy="37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</a:pPr>
            <a:r>
              <a:rPr lang="en-US" sz="21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</a:t>
            </a:r>
            <a:r>
              <a:rPr lang="en-US" sz="212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rear una interfaz intuitiva y amigable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839486" y="4496824"/>
            <a:ext cx="3596284" cy="658178"/>
            <a:chOff x="0" y="0"/>
            <a:chExt cx="2220569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20569" cy="406400"/>
            </a:xfrm>
            <a:custGeom>
              <a:avLst/>
              <a:gdLst/>
              <a:ahLst/>
              <a:cxnLst/>
              <a:rect l="l" t="t" r="r" b="b"/>
              <a:pathLst>
                <a:path w="2220569" h="406400">
                  <a:moveTo>
                    <a:pt x="2017369" y="0"/>
                  </a:moveTo>
                  <a:cubicBezTo>
                    <a:pt x="2129593" y="0"/>
                    <a:pt x="2220569" y="90976"/>
                    <a:pt x="2220569" y="203200"/>
                  </a:cubicBezTo>
                  <a:cubicBezTo>
                    <a:pt x="2220569" y="315424"/>
                    <a:pt x="2129593" y="406400"/>
                    <a:pt x="20173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22056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306695" y="1634459"/>
            <a:ext cx="2737890" cy="471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Identidad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40585" y="4564314"/>
            <a:ext cx="3070109" cy="4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Simpleza</a:t>
            </a:r>
          </a:p>
        </p:txBody>
      </p:sp>
      <p:grpSp>
        <p:nvGrpSpPr>
          <p:cNvPr id="16" name="Group 16"/>
          <p:cNvGrpSpPr/>
          <p:nvPr/>
        </p:nvGrpSpPr>
        <p:grpSpPr>
          <a:xfrm rot="5400000">
            <a:off x="-1766672" y="254694"/>
            <a:ext cx="11850027" cy="9472459"/>
            <a:chOff x="0" y="0"/>
            <a:chExt cx="3120995" cy="24948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20995" cy="2494804"/>
            </a:xfrm>
            <a:custGeom>
              <a:avLst/>
              <a:gdLst/>
              <a:ahLst/>
              <a:cxnLst/>
              <a:rect l="l" t="t" r="r" b="b"/>
              <a:pathLst>
                <a:path w="3120995" h="2494804">
                  <a:moveTo>
                    <a:pt x="18293" y="0"/>
                  </a:moveTo>
                  <a:lnTo>
                    <a:pt x="3102702" y="0"/>
                  </a:lnTo>
                  <a:cubicBezTo>
                    <a:pt x="3107553" y="0"/>
                    <a:pt x="3112206" y="1927"/>
                    <a:pt x="3115637" y="5358"/>
                  </a:cubicBezTo>
                  <a:cubicBezTo>
                    <a:pt x="3119068" y="8789"/>
                    <a:pt x="3120995" y="13441"/>
                    <a:pt x="3120995" y="18293"/>
                  </a:cubicBezTo>
                  <a:lnTo>
                    <a:pt x="3120995" y="2476511"/>
                  </a:lnTo>
                  <a:cubicBezTo>
                    <a:pt x="3120995" y="2486614"/>
                    <a:pt x="3112805" y="2494804"/>
                    <a:pt x="3102702" y="2494804"/>
                  </a:cubicBezTo>
                  <a:lnTo>
                    <a:pt x="18293" y="2494804"/>
                  </a:lnTo>
                  <a:cubicBezTo>
                    <a:pt x="13441" y="2494804"/>
                    <a:pt x="8789" y="2492877"/>
                    <a:pt x="5358" y="2489446"/>
                  </a:cubicBezTo>
                  <a:cubicBezTo>
                    <a:pt x="1927" y="2486015"/>
                    <a:pt x="0" y="2481362"/>
                    <a:pt x="0" y="2476511"/>
                  </a:cubicBezTo>
                  <a:lnTo>
                    <a:pt x="0" y="18293"/>
                  </a:lnTo>
                  <a:cubicBezTo>
                    <a:pt x="0" y="8190"/>
                    <a:pt x="8190" y="0"/>
                    <a:pt x="18293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120995" cy="2532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93738" y="909393"/>
            <a:ext cx="7273360" cy="239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OBJETIVOS ESPECÍFICOS:</a:t>
            </a:r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12906196" y="4994560"/>
            <a:ext cx="1462864" cy="7691173"/>
            <a:chOff x="0" y="0"/>
            <a:chExt cx="411629" cy="21641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1629" cy="2164183"/>
            </a:xfrm>
            <a:custGeom>
              <a:avLst/>
              <a:gdLst/>
              <a:ahLst/>
              <a:cxnLst/>
              <a:rect l="l" t="t" r="r" b="b"/>
              <a:pathLst>
                <a:path w="411629" h="2164183">
                  <a:moveTo>
                    <a:pt x="148184" y="0"/>
                  </a:moveTo>
                  <a:lnTo>
                    <a:pt x="263444" y="0"/>
                  </a:lnTo>
                  <a:cubicBezTo>
                    <a:pt x="345284" y="0"/>
                    <a:pt x="411629" y="66344"/>
                    <a:pt x="411629" y="148184"/>
                  </a:cubicBezTo>
                  <a:lnTo>
                    <a:pt x="411629" y="2015998"/>
                  </a:lnTo>
                  <a:cubicBezTo>
                    <a:pt x="411629" y="2097838"/>
                    <a:pt x="345284" y="2164183"/>
                    <a:pt x="263444" y="2164183"/>
                  </a:cubicBezTo>
                  <a:lnTo>
                    <a:pt x="148184" y="2164183"/>
                  </a:lnTo>
                  <a:cubicBezTo>
                    <a:pt x="108883" y="2164183"/>
                    <a:pt x="71192" y="2148571"/>
                    <a:pt x="43402" y="2120781"/>
                  </a:cubicBezTo>
                  <a:cubicBezTo>
                    <a:pt x="15612" y="2092991"/>
                    <a:pt x="0" y="2055299"/>
                    <a:pt x="0" y="2015998"/>
                  </a:cubicBezTo>
                  <a:lnTo>
                    <a:pt x="0" y="148184"/>
                  </a:lnTo>
                  <a:cubicBezTo>
                    <a:pt x="0" y="108883"/>
                    <a:pt x="15612" y="71192"/>
                    <a:pt x="43402" y="43402"/>
                  </a:cubicBezTo>
                  <a:cubicBezTo>
                    <a:pt x="71192" y="15612"/>
                    <a:pt x="108883" y="0"/>
                    <a:pt x="14818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11629" cy="220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088878" y="8641764"/>
            <a:ext cx="7173523" cy="37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</a:pPr>
            <a:r>
              <a:rPr lang="en-US" sz="21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Ga</a:t>
            </a:r>
            <a:r>
              <a:rPr lang="en-US" sz="212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rantizar una base de datos segura y confiable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839486" y="7697206"/>
            <a:ext cx="3596284" cy="658178"/>
            <a:chOff x="0" y="0"/>
            <a:chExt cx="2220569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20569" cy="406400"/>
            </a:xfrm>
            <a:custGeom>
              <a:avLst/>
              <a:gdLst/>
              <a:ahLst/>
              <a:cxnLst/>
              <a:rect l="l" t="t" r="r" b="b"/>
              <a:pathLst>
                <a:path w="2220569" h="406400">
                  <a:moveTo>
                    <a:pt x="2017369" y="0"/>
                  </a:moveTo>
                  <a:cubicBezTo>
                    <a:pt x="2129593" y="0"/>
                    <a:pt x="2220569" y="90976"/>
                    <a:pt x="2220569" y="203200"/>
                  </a:cubicBezTo>
                  <a:cubicBezTo>
                    <a:pt x="2220569" y="315424"/>
                    <a:pt x="2129593" y="406400"/>
                    <a:pt x="20173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22056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306695" y="7764695"/>
            <a:ext cx="2737890" cy="4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Seguridad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991886" y="1719369"/>
            <a:ext cx="3596284" cy="658178"/>
            <a:chOff x="0" y="0"/>
            <a:chExt cx="2220569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220569" cy="406400"/>
            </a:xfrm>
            <a:custGeom>
              <a:avLst/>
              <a:gdLst/>
              <a:ahLst/>
              <a:cxnLst/>
              <a:rect l="l" t="t" r="r" b="b"/>
              <a:pathLst>
                <a:path w="2220569" h="406400">
                  <a:moveTo>
                    <a:pt x="2017369" y="0"/>
                  </a:moveTo>
                  <a:cubicBezTo>
                    <a:pt x="2129593" y="0"/>
                    <a:pt x="2220569" y="90976"/>
                    <a:pt x="2220569" y="203200"/>
                  </a:cubicBezTo>
                  <a:cubicBezTo>
                    <a:pt x="2220569" y="315424"/>
                    <a:pt x="2129593" y="406400"/>
                    <a:pt x="20173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222056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459095" y="1786859"/>
            <a:ext cx="2737890" cy="4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Comunicación</a:t>
            </a:r>
          </a:p>
        </p:txBody>
      </p:sp>
      <p:grpSp>
        <p:nvGrpSpPr>
          <p:cNvPr id="32" name="Group 32"/>
          <p:cNvGrpSpPr/>
          <p:nvPr/>
        </p:nvGrpSpPr>
        <p:grpSpPr>
          <a:xfrm rot="5400000">
            <a:off x="3551892" y="1870379"/>
            <a:ext cx="1615264" cy="7691173"/>
            <a:chOff x="0" y="0"/>
            <a:chExt cx="454512" cy="216418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54512" cy="2164183"/>
            </a:xfrm>
            <a:custGeom>
              <a:avLst/>
              <a:gdLst/>
              <a:ahLst/>
              <a:cxnLst/>
              <a:rect l="l" t="t" r="r" b="b"/>
              <a:pathLst>
                <a:path w="454512" h="2164183">
                  <a:moveTo>
                    <a:pt x="134203" y="0"/>
                  </a:moveTo>
                  <a:lnTo>
                    <a:pt x="320308" y="0"/>
                  </a:lnTo>
                  <a:cubicBezTo>
                    <a:pt x="394427" y="0"/>
                    <a:pt x="454512" y="60085"/>
                    <a:pt x="454512" y="134203"/>
                  </a:cubicBezTo>
                  <a:lnTo>
                    <a:pt x="454512" y="2029980"/>
                  </a:lnTo>
                  <a:cubicBezTo>
                    <a:pt x="454512" y="2104098"/>
                    <a:pt x="394427" y="2164183"/>
                    <a:pt x="320308" y="2164183"/>
                  </a:cubicBezTo>
                  <a:lnTo>
                    <a:pt x="134203" y="2164183"/>
                  </a:lnTo>
                  <a:cubicBezTo>
                    <a:pt x="98610" y="2164183"/>
                    <a:pt x="64475" y="2150044"/>
                    <a:pt x="39307" y="2124876"/>
                  </a:cubicBezTo>
                  <a:cubicBezTo>
                    <a:pt x="14139" y="2099708"/>
                    <a:pt x="0" y="2065573"/>
                    <a:pt x="0" y="2029980"/>
                  </a:cubicBezTo>
                  <a:lnTo>
                    <a:pt x="0" y="134203"/>
                  </a:lnTo>
                  <a:cubicBezTo>
                    <a:pt x="0" y="60085"/>
                    <a:pt x="60085" y="0"/>
                    <a:pt x="134203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454512" cy="220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10774" y="5362424"/>
            <a:ext cx="7173523" cy="76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</a:pPr>
            <a:r>
              <a:rPr lang="en-US" sz="21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</a:t>
            </a:r>
            <a:r>
              <a:rPr lang="en-US" sz="212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esarrollar una plataforma web que optimice la gestión de clientes.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561382" y="4496824"/>
            <a:ext cx="3596284" cy="658178"/>
            <a:chOff x="0" y="0"/>
            <a:chExt cx="2220569" cy="406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220569" cy="406400"/>
            </a:xfrm>
            <a:custGeom>
              <a:avLst/>
              <a:gdLst/>
              <a:ahLst/>
              <a:cxnLst/>
              <a:rect l="l" t="t" r="r" b="b"/>
              <a:pathLst>
                <a:path w="2220569" h="406400">
                  <a:moveTo>
                    <a:pt x="2017369" y="0"/>
                  </a:moveTo>
                  <a:cubicBezTo>
                    <a:pt x="2129593" y="0"/>
                    <a:pt x="2220569" y="90976"/>
                    <a:pt x="2220569" y="203200"/>
                  </a:cubicBezTo>
                  <a:cubicBezTo>
                    <a:pt x="2220569" y="315424"/>
                    <a:pt x="2129593" y="406400"/>
                    <a:pt x="20173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22056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3104967" y="4564314"/>
            <a:ext cx="2737890" cy="4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WEB</a:t>
            </a:r>
          </a:p>
        </p:txBody>
      </p:sp>
      <p:grpSp>
        <p:nvGrpSpPr>
          <p:cNvPr id="40" name="Group 40"/>
          <p:cNvGrpSpPr/>
          <p:nvPr/>
        </p:nvGrpSpPr>
        <p:grpSpPr>
          <a:xfrm rot="5400000">
            <a:off x="3513880" y="4918360"/>
            <a:ext cx="1615264" cy="7691173"/>
            <a:chOff x="0" y="0"/>
            <a:chExt cx="454512" cy="216418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54512" cy="2164183"/>
            </a:xfrm>
            <a:custGeom>
              <a:avLst/>
              <a:gdLst/>
              <a:ahLst/>
              <a:cxnLst/>
              <a:rect l="l" t="t" r="r" b="b"/>
              <a:pathLst>
                <a:path w="454512" h="2164183">
                  <a:moveTo>
                    <a:pt x="134203" y="0"/>
                  </a:moveTo>
                  <a:lnTo>
                    <a:pt x="320308" y="0"/>
                  </a:lnTo>
                  <a:cubicBezTo>
                    <a:pt x="394427" y="0"/>
                    <a:pt x="454512" y="60085"/>
                    <a:pt x="454512" y="134203"/>
                  </a:cubicBezTo>
                  <a:lnTo>
                    <a:pt x="454512" y="2029980"/>
                  </a:lnTo>
                  <a:cubicBezTo>
                    <a:pt x="454512" y="2104098"/>
                    <a:pt x="394427" y="2164183"/>
                    <a:pt x="320308" y="2164183"/>
                  </a:cubicBezTo>
                  <a:lnTo>
                    <a:pt x="134203" y="2164183"/>
                  </a:lnTo>
                  <a:cubicBezTo>
                    <a:pt x="98610" y="2164183"/>
                    <a:pt x="64475" y="2150044"/>
                    <a:pt x="39307" y="2124876"/>
                  </a:cubicBezTo>
                  <a:cubicBezTo>
                    <a:pt x="14139" y="2099708"/>
                    <a:pt x="0" y="2065573"/>
                    <a:pt x="0" y="2029980"/>
                  </a:cubicBezTo>
                  <a:lnTo>
                    <a:pt x="0" y="134203"/>
                  </a:lnTo>
                  <a:cubicBezTo>
                    <a:pt x="0" y="60085"/>
                    <a:pt x="60085" y="0"/>
                    <a:pt x="134203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454512" cy="2202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87151" y="8489364"/>
            <a:ext cx="7173523" cy="76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</a:pPr>
            <a:r>
              <a:rPr lang="en-US" sz="2121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</a:t>
            </a:r>
            <a:r>
              <a:rPr lang="en-US" sz="2121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iseñar una aplicación móvil que facilite la comunicación masajistas.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90579" y="7612295"/>
            <a:ext cx="2737890" cy="471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Identidad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675770" y="7697206"/>
            <a:ext cx="3596284" cy="658178"/>
            <a:chOff x="0" y="0"/>
            <a:chExt cx="2220569" cy="406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220569" cy="406400"/>
            </a:xfrm>
            <a:custGeom>
              <a:avLst/>
              <a:gdLst/>
              <a:ahLst/>
              <a:cxnLst/>
              <a:rect l="l" t="t" r="r" b="b"/>
              <a:pathLst>
                <a:path w="2220569" h="406400">
                  <a:moveTo>
                    <a:pt x="2017369" y="0"/>
                  </a:moveTo>
                  <a:cubicBezTo>
                    <a:pt x="2129593" y="0"/>
                    <a:pt x="2220569" y="90976"/>
                    <a:pt x="2220569" y="203200"/>
                  </a:cubicBezTo>
                  <a:cubicBezTo>
                    <a:pt x="2220569" y="315424"/>
                    <a:pt x="2129593" y="406400"/>
                    <a:pt x="20173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222056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3104967" y="7764695"/>
            <a:ext cx="2737890" cy="4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31"/>
              </a:lnSpc>
              <a:spcBef>
                <a:spcPct val="0"/>
              </a:spcBef>
            </a:pPr>
            <a:r>
              <a:rPr lang="en-US" sz="2807" b="1">
                <a:solidFill>
                  <a:srgbClr val="000A1F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Móvil</a:t>
            </a:r>
          </a:p>
        </p:txBody>
      </p:sp>
      <p:sp>
        <p:nvSpPr>
          <p:cNvPr id="49" name="Freeform 49"/>
          <p:cNvSpPr/>
          <p:nvPr/>
        </p:nvSpPr>
        <p:spPr>
          <a:xfrm>
            <a:off x="11991886" y="0"/>
            <a:ext cx="6278711" cy="1546132"/>
          </a:xfrm>
          <a:custGeom>
            <a:avLst/>
            <a:gdLst/>
            <a:ahLst/>
            <a:cxnLst/>
            <a:rect l="l" t="t" r="r" b="b"/>
            <a:pathLst>
              <a:path w="6278711" h="1546132">
                <a:moveTo>
                  <a:pt x="0" y="0"/>
                </a:moveTo>
                <a:lnTo>
                  <a:pt x="6278710" y="0"/>
                </a:lnTo>
                <a:lnTo>
                  <a:pt x="6278710" y="1546132"/>
                </a:lnTo>
                <a:lnTo>
                  <a:pt x="0" y="154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302395" y="-3826493"/>
            <a:ext cx="4127957" cy="8175326"/>
            <a:chOff x="0" y="0"/>
            <a:chExt cx="1087198" cy="21531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7198" cy="2153172"/>
            </a:xfrm>
            <a:custGeom>
              <a:avLst/>
              <a:gdLst/>
              <a:ahLst/>
              <a:cxnLst/>
              <a:rect l="l" t="t" r="r" b="b"/>
              <a:pathLst>
                <a:path w="1087198" h="2153172">
                  <a:moveTo>
                    <a:pt x="52514" y="0"/>
                  </a:moveTo>
                  <a:lnTo>
                    <a:pt x="1034685" y="0"/>
                  </a:lnTo>
                  <a:cubicBezTo>
                    <a:pt x="1063687" y="0"/>
                    <a:pt x="1087198" y="23511"/>
                    <a:pt x="1087198" y="52514"/>
                  </a:cubicBezTo>
                  <a:lnTo>
                    <a:pt x="1087198" y="2100659"/>
                  </a:lnTo>
                  <a:cubicBezTo>
                    <a:pt x="1087198" y="2114586"/>
                    <a:pt x="1081666" y="2127943"/>
                    <a:pt x="1071818" y="2137791"/>
                  </a:cubicBezTo>
                  <a:cubicBezTo>
                    <a:pt x="1061969" y="2147640"/>
                    <a:pt x="1048612" y="2153172"/>
                    <a:pt x="1034685" y="2153172"/>
                  </a:cubicBezTo>
                  <a:lnTo>
                    <a:pt x="52514" y="2153172"/>
                  </a:lnTo>
                  <a:cubicBezTo>
                    <a:pt x="23511" y="2153172"/>
                    <a:pt x="0" y="2129661"/>
                    <a:pt x="0" y="2100659"/>
                  </a:cubicBezTo>
                  <a:lnTo>
                    <a:pt x="0" y="52514"/>
                  </a:lnTo>
                  <a:cubicBezTo>
                    <a:pt x="0" y="23511"/>
                    <a:pt x="23511" y="0"/>
                    <a:pt x="525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87198" cy="219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65846" y="323713"/>
            <a:ext cx="6696587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39"/>
              </a:lnSpc>
              <a:spcBef>
                <a:spcPct val="0"/>
              </a:spcBef>
            </a:pPr>
            <a:r>
              <a:rPr lang="en-US" sz="5999" b="1" spc="113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Alcances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2277869" y="2570643"/>
            <a:ext cx="4915500" cy="7413838"/>
            <a:chOff x="0" y="0"/>
            <a:chExt cx="1294617" cy="19526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94617" cy="1952616"/>
            </a:xfrm>
            <a:custGeom>
              <a:avLst/>
              <a:gdLst/>
              <a:ahLst/>
              <a:cxnLst/>
              <a:rect l="l" t="t" r="r" b="b"/>
              <a:pathLst>
                <a:path w="1294617" h="1952616">
                  <a:moveTo>
                    <a:pt x="44100" y="0"/>
                  </a:moveTo>
                  <a:lnTo>
                    <a:pt x="1250517" y="0"/>
                  </a:lnTo>
                  <a:cubicBezTo>
                    <a:pt x="1262213" y="0"/>
                    <a:pt x="1273430" y="4646"/>
                    <a:pt x="1281701" y="12917"/>
                  </a:cubicBezTo>
                  <a:cubicBezTo>
                    <a:pt x="1289971" y="21187"/>
                    <a:pt x="1294617" y="32404"/>
                    <a:pt x="1294617" y="44100"/>
                  </a:cubicBezTo>
                  <a:lnTo>
                    <a:pt x="1294617" y="1908516"/>
                  </a:lnTo>
                  <a:cubicBezTo>
                    <a:pt x="1294617" y="1920212"/>
                    <a:pt x="1289971" y="1931429"/>
                    <a:pt x="1281701" y="1939699"/>
                  </a:cubicBezTo>
                  <a:cubicBezTo>
                    <a:pt x="1273430" y="1947969"/>
                    <a:pt x="1262213" y="1952616"/>
                    <a:pt x="1250517" y="1952616"/>
                  </a:cubicBezTo>
                  <a:lnTo>
                    <a:pt x="44100" y="1952616"/>
                  </a:lnTo>
                  <a:cubicBezTo>
                    <a:pt x="19744" y="1952616"/>
                    <a:pt x="0" y="1932871"/>
                    <a:pt x="0" y="1908516"/>
                  </a:cubicBezTo>
                  <a:lnTo>
                    <a:pt x="0" y="44100"/>
                  </a:lnTo>
                  <a:cubicBezTo>
                    <a:pt x="0" y="32404"/>
                    <a:pt x="4646" y="21187"/>
                    <a:pt x="12917" y="12917"/>
                  </a:cubicBezTo>
                  <a:cubicBezTo>
                    <a:pt x="21187" y="4646"/>
                    <a:pt x="32404" y="0"/>
                    <a:pt x="44100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94617" cy="199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11094631" y="2570643"/>
            <a:ext cx="4915500" cy="7413838"/>
            <a:chOff x="0" y="0"/>
            <a:chExt cx="1294617" cy="19526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4617" cy="1952616"/>
            </a:xfrm>
            <a:custGeom>
              <a:avLst/>
              <a:gdLst/>
              <a:ahLst/>
              <a:cxnLst/>
              <a:rect l="l" t="t" r="r" b="b"/>
              <a:pathLst>
                <a:path w="1294617" h="1952616">
                  <a:moveTo>
                    <a:pt x="44100" y="0"/>
                  </a:moveTo>
                  <a:lnTo>
                    <a:pt x="1250517" y="0"/>
                  </a:lnTo>
                  <a:cubicBezTo>
                    <a:pt x="1262213" y="0"/>
                    <a:pt x="1273430" y="4646"/>
                    <a:pt x="1281701" y="12917"/>
                  </a:cubicBezTo>
                  <a:cubicBezTo>
                    <a:pt x="1289971" y="21187"/>
                    <a:pt x="1294617" y="32404"/>
                    <a:pt x="1294617" y="44100"/>
                  </a:cubicBezTo>
                  <a:lnTo>
                    <a:pt x="1294617" y="1908516"/>
                  </a:lnTo>
                  <a:cubicBezTo>
                    <a:pt x="1294617" y="1920212"/>
                    <a:pt x="1289971" y="1931429"/>
                    <a:pt x="1281701" y="1939699"/>
                  </a:cubicBezTo>
                  <a:cubicBezTo>
                    <a:pt x="1273430" y="1947969"/>
                    <a:pt x="1262213" y="1952616"/>
                    <a:pt x="1250517" y="1952616"/>
                  </a:cubicBezTo>
                  <a:lnTo>
                    <a:pt x="44100" y="1952616"/>
                  </a:lnTo>
                  <a:cubicBezTo>
                    <a:pt x="19744" y="1952616"/>
                    <a:pt x="0" y="1932871"/>
                    <a:pt x="0" y="1908516"/>
                  </a:cubicBezTo>
                  <a:lnTo>
                    <a:pt x="0" y="44100"/>
                  </a:lnTo>
                  <a:cubicBezTo>
                    <a:pt x="0" y="32404"/>
                    <a:pt x="4646" y="21187"/>
                    <a:pt x="12917" y="12917"/>
                  </a:cubicBezTo>
                  <a:cubicBezTo>
                    <a:pt x="21187" y="4646"/>
                    <a:pt x="32404" y="0"/>
                    <a:pt x="44100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94617" cy="199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97377" y="4043631"/>
            <a:ext cx="6276484" cy="4782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Gestiona clientes, citas y servicios de manera digital y centralizada.</a:t>
            </a:r>
          </a:p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Permite a los clientes agendar, modificar y cancelar citas en línea.</a:t>
            </a:r>
          </a:p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Facilita la comunicación entre clientes y masajistas a través de notificaciones automáticas.</a:t>
            </a:r>
          </a:p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Administra el historial de servicios de cada cliente.</a:t>
            </a:r>
          </a:p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Proporciona una interfaz web y móvil intuitiva para clientes y personal del spa.</a:t>
            </a:r>
          </a:p>
          <a:p>
            <a:pPr marL="431794" lvl="1" indent="-215897" algn="ctr">
              <a:lnSpc>
                <a:spcPts val="321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Resguarda la información en una base de datos segura y confiable.</a:t>
            </a:r>
          </a:p>
          <a:p>
            <a:pPr algn="ctr">
              <a:lnSpc>
                <a:spcPts val="3219"/>
              </a:lnSpc>
            </a:pPr>
            <a:endParaRPr lang="en-US" sz="1999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414139" y="4638962"/>
            <a:ext cx="6276484" cy="358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ctr">
              <a:lnSpc>
                <a:spcPts val="32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 gestiona pagos en línea ni integra pasarelas de pago.</a:t>
            </a:r>
          </a:p>
          <a:p>
            <a:pPr marL="431801" lvl="1" indent="-215900" algn="ctr">
              <a:lnSpc>
                <a:spcPts val="32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 administra inventario de productos ni control de stock.</a:t>
            </a:r>
          </a:p>
          <a:p>
            <a:pPr marL="431801" lvl="1" indent="-215900" algn="ctr">
              <a:lnSpc>
                <a:spcPts val="32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 incluye marketing avanzado ni campañas publicitarias automatizadas.</a:t>
            </a:r>
          </a:p>
          <a:p>
            <a:pPr marL="431801" lvl="1" indent="-215900" algn="ctr">
              <a:lnSpc>
                <a:spcPts val="322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 reemplaza la toma de decisiones estratégicas de la empresa; solo apoya la gestión operativa.</a:t>
            </a:r>
          </a:p>
          <a:p>
            <a:pPr algn="ctr">
              <a:lnSpc>
                <a:spcPts val="3220"/>
              </a:lnSpc>
            </a:pPr>
            <a:endParaRPr lang="en-US" sz="2000">
              <a:solidFill>
                <a:srgbClr val="FFFFFF"/>
              </a:solidFill>
              <a:latin typeface="TT Interphases"/>
              <a:ea typeface="TT Interphases"/>
              <a:cs typeface="TT Interphases"/>
              <a:sym typeface="TT Interphase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97377" y="3210974"/>
            <a:ext cx="669658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5"/>
              </a:lnSpc>
              <a:spcBef>
                <a:spcPct val="0"/>
              </a:spcBef>
            </a:pPr>
            <a:r>
              <a:rPr lang="en-US" sz="3899" b="1" spc="7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Que hace el sistema?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40940" y="3210974"/>
            <a:ext cx="669658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35"/>
              </a:lnSpc>
              <a:spcBef>
                <a:spcPct val="0"/>
              </a:spcBef>
            </a:pPr>
            <a:r>
              <a:rPr lang="en-US" sz="3899" b="1" spc="7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Que no hace el sistema?</a:t>
            </a:r>
          </a:p>
        </p:txBody>
      </p:sp>
      <p:sp>
        <p:nvSpPr>
          <p:cNvPr id="17" name="Freeform 17"/>
          <p:cNvSpPr/>
          <p:nvPr/>
        </p:nvSpPr>
        <p:spPr>
          <a:xfrm>
            <a:off x="0" y="35470"/>
            <a:ext cx="6278711" cy="1546132"/>
          </a:xfrm>
          <a:custGeom>
            <a:avLst/>
            <a:gdLst/>
            <a:ahLst/>
            <a:cxnLst/>
            <a:rect l="l" t="t" r="r" b="b"/>
            <a:pathLst>
              <a:path w="6278711" h="1546132">
                <a:moveTo>
                  <a:pt x="0" y="0"/>
                </a:moveTo>
                <a:lnTo>
                  <a:pt x="6278711" y="0"/>
                </a:lnTo>
                <a:lnTo>
                  <a:pt x="6278711" y="1546132"/>
                </a:lnTo>
                <a:lnTo>
                  <a:pt x="0" y="154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6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AutoShape 3"/>
          <p:cNvSpPr/>
          <p:nvPr/>
        </p:nvSpPr>
        <p:spPr>
          <a:xfrm>
            <a:off x="849180" y="7804897"/>
            <a:ext cx="1641012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>
            <a:off x="2107883" y="7692431"/>
            <a:ext cx="224931" cy="224931"/>
            <a:chOff x="0" y="0"/>
            <a:chExt cx="739177" cy="7391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9177" cy="739177"/>
            </a:xfrm>
            <a:custGeom>
              <a:avLst/>
              <a:gdLst/>
              <a:ahLst/>
              <a:cxnLst/>
              <a:rect l="l" t="t" r="r" b="b"/>
              <a:pathLst>
                <a:path w="739177" h="739177">
                  <a:moveTo>
                    <a:pt x="369588" y="0"/>
                  </a:moveTo>
                  <a:cubicBezTo>
                    <a:pt x="165470" y="0"/>
                    <a:pt x="0" y="165470"/>
                    <a:pt x="0" y="369588"/>
                  </a:cubicBezTo>
                  <a:cubicBezTo>
                    <a:pt x="0" y="573707"/>
                    <a:pt x="165470" y="739177"/>
                    <a:pt x="369588" y="739177"/>
                  </a:cubicBezTo>
                  <a:cubicBezTo>
                    <a:pt x="573707" y="739177"/>
                    <a:pt x="739177" y="573707"/>
                    <a:pt x="739177" y="369588"/>
                  </a:cubicBezTo>
                  <a:cubicBezTo>
                    <a:pt x="739177" y="165470"/>
                    <a:pt x="573707" y="0"/>
                    <a:pt x="369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9298" y="40723"/>
              <a:ext cx="600581" cy="62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745320" y="7692431"/>
            <a:ext cx="224931" cy="224931"/>
            <a:chOff x="0" y="0"/>
            <a:chExt cx="739177" cy="7391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9177" cy="739177"/>
            </a:xfrm>
            <a:custGeom>
              <a:avLst/>
              <a:gdLst/>
              <a:ahLst/>
              <a:cxnLst/>
              <a:rect l="l" t="t" r="r" b="b"/>
              <a:pathLst>
                <a:path w="739177" h="739177">
                  <a:moveTo>
                    <a:pt x="369588" y="0"/>
                  </a:moveTo>
                  <a:cubicBezTo>
                    <a:pt x="165470" y="0"/>
                    <a:pt x="0" y="165470"/>
                    <a:pt x="0" y="369588"/>
                  </a:cubicBezTo>
                  <a:cubicBezTo>
                    <a:pt x="0" y="573707"/>
                    <a:pt x="165470" y="739177"/>
                    <a:pt x="369588" y="739177"/>
                  </a:cubicBezTo>
                  <a:cubicBezTo>
                    <a:pt x="573707" y="739177"/>
                    <a:pt x="739177" y="573707"/>
                    <a:pt x="739177" y="369588"/>
                  </a:cubicBezTo>
                  <a:cubicBezTo>
                    <a:pt x="739177" y="165470"/>
                    <a:pt x="573707" y="0"/>
                    <a:pt x="369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9298" y="40723"/>
              <a:ext cx="600581" cy="62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174765" y="7692431"/>
            <a:ext cx="224931" cy="224931"/>
            <a:chOff x="0" y="0"/>
            <a:chExt cx="739177" cy="7391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9177" cy="739177"/>
            </a:xfrm>
            <a:custGeom>
              <a:avLst/>
              <a:gdLst/>
              <a:ahLst/>
              <a:cxnLst/>
              <a:rect l="l" t="t" r="r" b="b"/>
              <a:pathLst>
                <a:path w="739177" h="739177">
                  <a:moveTo>
                    <a:pt x="369588" y="0"/>
                  </a:moveTo>
                  <a:cubicBezTo>
                    <a:pt x="165470" y="0"/>
                    <a:pt x="0" y="165470"/>
                    <a:pt x="0" y="369588"/>
                  </a:cubicBezTo>
                  <a:cubicBezTo>
                    <a:pt x="0" y="573707"/>
                    <a:pt x="165470" y="739177"/>
                    <a:pt x="369588" y="739177"/>
                  </a:cubicBezTo>
                  <a:cubicBezTo>
                    <a:pt x="573707" y="739177"/>
                    <a:pt x="739177" y="573707"/>
                    <a:pt x="739177" y="369588"/>
                  </a:cubicBezTo>
                  <a:cubicBezTo>
                    <a:pt x="739177" y="165470"/>
                    <a:pt x="573707" y="0"/>
                    <a:pt x="369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9298" y="40723"/>
              <a:ext cx="600581" cy="62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682996" y="7692431"/>
            <a:ext cx="224931" cy="224931"/>
            <a:chOff x="0" y="0"/>
            <a:chExt cx="739177" cy="7391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9177" cy="739177"/>
            </a:xfrm>
            <a:custGeom>
              <a:avLst/>
              <a:gdLst/>
              <a:ahLst/>
              <a:cxnLst/>
              <a:rect l="l" t="t" r="r" b="b"/>
              <a:pathLst>
                <a:path w="739177" h="739177">
                  <a:moveTo>
                    <a:pt x="369588" y="0"/>
                  </a:moveTo>
                  <a:cubicBezTo>
                    <a:pt x="165470" y="0"/>
                    <a:pt x="0" y="165470"/>
                    <a:pt x="0" y="369588"/>
                  </a:cubicBezTo>
                  <a:cubicBezTo>
                    <a:pt x="0" y="573707"/>
                    <a:pt x="165470" y="739177"/>
                    <a:pt x="369588" y="739177"/>
                  </a:cubicBezTo>
                  <a:cubicBezTo>
                    <a:pt x="573707" y="739177"/>
                    <a:pt x="739177" y="573707"/>
                    <a:pt x="739177" y="369588"/>
                  </a:cubicBezTo>
                  <a:cubicBezTo>
                    <a:pt x="739177" y="165470"/>
                    <a:pt x="573707" y="0"/>
                    <a:pt x="36958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9298" y="40723"/>
              <a:ext cx="600581" cy="629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6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1953" y="3856852"/>
            <a:ext cx="2279194" cy="3575720"/>
            <a:chOff x="0" y="0"/>
            <a:chExt cx="379877" cy="5959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9877" cy="581231"/>
            </a:xfrm>
            <a:custGeom>
              <a:avLst/>
              <a:gdLst/>
              <a:ahLst/>
              <a:cxnLst/>
              <a:rect l="l" t="t" r="r" b="b"/>
              <a:pathLst>
                <a:path w="379877" h="581231">
                  <a:moveTo>
                    <a:pt x="379877" y="74305"/>
                  </a:moveTo>
                  <a:lnTo>
                    <a:pt x="379877" y="407367"/>
                  </a:lnTo>
                  <a:cubicBezTo>
                    <a:pt x="379877" y="453474"/>
                    <a:pt x="355717" y="496210"/>
                    <a:pt x="316211" y="519984"/>
                  </a:cubicBezTo>
                  <a:lnTo>
                    <a:pt x="253604" y="557659"/>
                  </a:lnTo>
                  <a:cubicBezTo>
                    <a:pt x="214433" y="581231"/>
                    <a:pt x="165444" y="581231"/>
                    <a:pt x="126273" y="557659"/>
                  </a:cubicBezTo>
                  <a:lnTo>
                    <a:pt x="63666" y="519984"/>
                  </a:lnTo>
                  <a:cubicBezTo>
                    <a:pt x="24160" y="496210"/>
                    <a:pt x="0" y="453474"/>
                    <a:pt x="0" y="407367"/>
                  </a:cubicBezTo>
                  <a:lnTo>
                    <a:pt x="0" y="74305"/>
                  </a:lnTo>
                  <a:cubicBezTo>
                    <a:pt x="0" y="54598"/>
                    <a:pt x="7828" y="35698"/>
                    <a:pt x="21763" y="21763"/>
                  </a:cubicBezTo>
                  <a:cubicBezTo>
                    <a:pt x="35698" y="7828"/>
                    <a:pt x="54598" y="0"/>
                    <a:pt x="74305" y="0"/>
                  </a:cubicBezTo>
                  <a:lnTo>
                    <a:pt x="305573" y="0"/>
                  </a:lnTo>
                  <a:cubicBezTo>
                    <a:pt x="346610" y="0"/>
                    <a:pt x="379877" y="33267"/>
                    <a:pt x="379877" y="74305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79877" cy="519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7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24991" y="8247111"/>
            <a:ext cx="1813117" cy="30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9"/>
              </a:lnSpc>
            </a:pPr>
            <a:r>
              <a:rPr lang="en-US" sz="2007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Fase 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718188" y="3856852"/>
            <a:ext cx="2279194" cy="3575720"/>
            <a:chOff x="0" y="0"/>
            <a:chExt cx="379877" cy="5959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9877" cy="581231"/>
            </a:xfrm>
            <a:custGeom>
              <a:avLst/>
              <a:gdLst/>
              <a:ahLst/>
              <a:cxnLst/>
              <a:rect l="l" t="t" r="r" b="b"/>
              <a:pathLst>
                <a:path w="379877" h="581231">
                  <a:moveTo>
                    <a:pt x="379877" y="74305"/>
                  </a:moveTo>
                  <a:lnTo>
                    <a:pt x="379877" y="407367"/>
                  </a:lnTo>
                  <a:cubicBezTo>
                    <a:pt x="379877" y="453474"/>
                    <a:pt x="355717" y="496210"/>
                    <a:pt x="316211" y="519984"/>
                  </a:cubicBezTo>
                  <a:lnTo>
                    <a:pt x="253604" y="557659"/>
                  </a:lnTo>
                  <a:cubicBezTo>
                    <a:pt x="214433" y="581231"/>
                    <a:pt x="165444" y="581231"/>
                    <a:pt x="126273" y="557659"/>
                  </a:cubicBezTo>
                  <a:lnTo>
                    <a:pt x="63666" y="519984"/>
                  </a:lnTo>
                  <a:cubicBezTo>
                    <a:pt x="24160" y="496210"/>
                    <a:pt x="0" y="453474"/>
                    <a:pt x="0" y="407367"/>
                  </a:cubicBezTo>
                  <a:lnTo>
                    <a:pt x="0" y="74305"/>
                  </a:lnTo>
                  <a:cubicBezTo>
                    <a:pt x="0" y="54598"/>
                    <a:pt x="7828" y="35698"/>
                    <a:pt x="21763" y="21763"/>
                  </a:cubicBezTo>
                  <a:cubicBezTo>
                    <a:pt x="35698" y="7828"/>
                    <a:pt x="54598" y="0"/>
                    <a:pt x="74305" y="0"/>
                  </a:cubicBezTo>
                  <a:lnTo>
                    <a:pt x="305573" y="0"/>
                  </a:lnTo>
                  <a:cubicBezTo>
                    <a:pt x="346610" y="0"/>
                    <a:pt x="379877" y="33267"/>
                    <a:pt x="379877" y="74305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79877" cy="519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7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952711" y="8247111"/>
            <a:ext cx="1810148" cy="30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9"/>
              </a:lnSpc>
              <a:spcBef>
                <a:spcPct val="0"/>
              </a:spcBef>
            </a:pPr>
            <a:r>
              <a:rPr lang="en-US" sz="2007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Fase 2 parte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88713" y="8247111"/>
            <a:ext cx="1813117" cy="30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9"/>
              </a:lnSpc>
              <a:spcBef>
                <a:spcPct val="0"/>
              </a:spcBef>
            </a:pPr>
            <a:r>
              <a:rPr lang="en-US" sz="2007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Fase 2 parte 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4667066" y="3856852"/>
            <a:ext cx="2279194" cy="3575720"/>
            <a:chOff x="0" y="0"/>
            <a:chExt cx="379877" cy="59597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9877" cy="581231"/>
            </a:xfrm>
            <a:custGeom>
              <a:avLst/>
              <a:gdLst/>
              <a:ahLst/>
              <a:cxnLst/>
              <a:rect l="l" t="t" r="r" b="b"/>
              <a:pathLst>
                <a:path w="379877" h="581231">
                  <a:moveTo>
                    <a:pt x="379877" y="74305"/>
                  </a:moveTo>
                  <a:lnTo>
                    <a:pt x="379877" y="407367"/>
                  </a:lnTo>
                  <a:cubicBezTo>
                    <a:pt x="379877" y="453474"/>
                    <a:pt x="355717" y="496210"/>
                    <a:pt x="316211" y="519984"/>
                  </a:cubicBezTo>
                  <a:lnTo>
                    <a:pt x="253604" y="557659"/>
                  </a:lnTo>
                  <a:cubicBezTo>
                    <a:pt x="214433" y="581231"/>
                    <a:pt x="165444" y="581231"/>
                    <a:pt x="126273" y="557659"/>
                  </a:cubicBezTo>
                  <a:lnTo>
                    <a:pt x="63666" y="519984"/>
                  </a:lnTo>
                  <a:cubicBezTo>
                    <a:pt x="24160" y="496210"/>
                    <a:pt x="0" y="453474"/>
                    <a:pt x="0" y="407367"/>
                  </a:cubicBezTo>
                  <a:lnTo>
                    <a:pt x="0" y="74305"/>
                  </a:lnTo>
                  <a:cubicBezTo>
                    <a:pt x="0" y="54598"/>
                    <a:pt x="7828" y="35698"/>
                    <a:pt x="21763" y="21763"/>
                  </a:cubicBezTo>
                  <a:cubicBezTo>
                    <a:pt x="35698" y="7828"/>
                    <a:pt x="54598" y="0"/>
                    <a:pt x="74305" y="0"/>
                  </a:cubicBezTo>
                  <a:lnTo>
                    <a:pt x="305573" y="0"/>
                  </a:lnTo>
                  <a:cubicBezTo>
                    <a:pt x="346610" y="0"/>
                    <a:pt x="379877" y="33267"/>
                    <a:pt x="379877" y="74305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79877" cy="519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7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900105" y="8247111"/>
            <a:ext cx="1813117" cy="30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69"/>
              </a:lnSpc>
              <a:spcBef>
                <a:spcPct val="0"/>
              </a:spcBef>
            </a:pPr>
            <a:r>
              <a:rPr lang="en-US" sz="2007" b="1">
                <a:solidFill>
                  <a:srgbClr val="000A1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Fase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8927" y="4182969"/>
            <a:ext cx="1945246" cy="230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8"/>
              </a:lnSpc>
            </a:pPr>
            <a:r>
              <a:rPr lang="en-US" sz="1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</a:t>
            </a:r>
            <a:r>
              <a:rPr lang="en-US" sz="1400" u="none" strike="noStrik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 define el alcance del proyecto, se levantan y documentan los requerimientos, se elabora el cronograma y se identifican los recursos y riesgos, estableciendo las bases para el desarrollo.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72159" y="4182969"/>
            <a:ext cx="1790700" cy="230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8"/>
              </a:lnSpc>
            </a:pPr>
            <a:r>
              <a:rPr lang="en-US" sz="1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 diseña la arquitectura del sistema, el modelo de datos y los mockups de la interfaz, validando con el cliente antes de iniciar la construcción del software.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147633" y="3856852"/>
            <a:ext cx="2279194" cy="3575720"/>
            <a:chOff x="0" y="0"/>
            <a:chExt cx="3038926" cy="476762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3038926" cy="4767627"/>
              <a:chOff x="0" y="0"/>
              <a:chExt cx="379877" cy="59597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79877" cy="581231"/>
              </a:xfrm>
              <a:custGeom>
                <a:avLst/>
                <a:gdLst/>
                <a:ahLst/>
                <a:cxnLst/>
                <a:rect l="l" t="t" r="r" b="b"/>
                <a:pathLst>
                  <a:path w="379877" h="581231">
                    <a:moveTo>
                      <a:pt x="379877" y="74305"/>
                    </a:moveTo>
                    <a:lnTo>
                      <a:pt x="379877" y="407367"/>
                    </a:lnTo>
                    <a:cubicBezTo>
                      <a:pt x="379877" y="453474"/>
                      <a:pt x="355717" y="496210"/>
                      <a:pt x="316211" y="519984"/>
                    </a:cubicBezTo>
                    <a:lnTo>
                      <a:pt x="253604" y="557659"/>
                    </a:lnTo>
                    <a:cubicBezTo>
                      <a:pt x="214433" y="581231"/>
                      <a:pt x="165444" y="581231"/>
                      <a:pt x="126273" y="557659"/>
                    </a:cubicBezTo>
                    <a:lnTo>
                      <a:pt x="63666" y="519984"/>
                    </a:lnTo>
                    <a:cubicBezTo>
                      <a:pt x="24160" y="496210"/>
                      <a:pt x="0" y="453474"/>
                      <a:pt x="0" y="407367"/>
                    </a:cubicBezTo>
                    <a:lnTo>
                      <a:pt x="0" y="74305"/>
                    </a:lnTo>
                    <a:cubicBezTo>
                      <a:pt x="0" y="54598"/>
                      <a:pt x="7828" y="35698"/>
                      <a:pt x="21763" y="21763"/>
                    </a:cubicBezTo>
                    <a:cubicBezTo>
                      <a:pt x="35698" y="7828"/>
                      <a:pt x="54598" y="0"/>
                      <a:pt x="74305" y="0"/>
                    </a:cubicBezTo>
                    <a:lnTo>
                      <a:pt x="305573" y="0"/>
                    </a:lnTo>
                    <a:cubicBezTo>
                      <a:pt x="346610" y="0"/>
                      <a:pt x="379877" y="33267"/>
                      <a:pt x="379877" y="74305"/>
                    </a:cubicBezTo>
                    <a:close/>
                  </a:path>
                </a:pathLst>
              </a:custGeom>
              <a:solidFill>
                <a:srgbClr val="000A1F">
                  <a:alpha val="60000"/>
                </a:srgb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379877" cy="5197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77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55359" y="524964"/>
              <a:ext cx="2728208" cy="3060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058"/>
                </a:lnSpc>
              </a:pPr>
              <a:r>
                <a:rPr lang="en-US" sz="1400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Se implementa la plataforma web y la aplicación móvil, se integran funcionalidades clave como notificaciones automáticas y se realizan pruebas funcionales con ajustes iterativos.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4770911" y="4241050"/>
            <a:ext cx="2049100" cy="230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8"/>
              </a:lnSpc>
            </a:pPr>
            <a:r>
              <a:rPr lang="en-US" sz="14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 ejecutan pruebas finales de integración y rendimiento, se documenta el sistema y se entrega la solución completa, finalizando con una presentación de resultados y lecciones aprendidas.</a:t>
            </a:r>
          </a:p>
        </p:txBody>
      </p:sp>
      <p:grpSp>
        <p:nvGrpSpPr>
          <p:cNvPr id="37" name="Group 37"/>
          <p:cNvGrpSpPr/>
          <p:nvPr/>
        </p:nvGrpSpPr>
        <p:grpSpPr>
          <a:xfrm rot="5400000">
            <a:off x="7080022" y="-3027191"/>
            <a:ext cx="4127957" cy="6575850"/>
            <a:chOff x="0" y="0"/>
            <a:chExt cx="1087198" cy="173191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87198" cy="1731911"/>
            </a:xfrm>
            <a:custGeom>
              <a:avLst/>
              <a:gdLst/>
              <a:ahLst/>
              <a:cxnLst/>
              <a:rect l="l" t="t" r="r" b="b"/>
              <a:pathLst>
                <a:path w="1087198" h="1731911">
                  <a:moveTo>
                    <a:pt x="52514" y="0"/>
                  </a:moveTo>
                  <a:lnTo>
                    <a:pt x="1034685" y="0"/>
                  </a:lnTo>
                  <a:cubicBezTo>
                    <a:pt x="1063687" y="0"/>
                    <a:pt x="1087198" y="23511"/>
                    <a:pt x="1087198" y="52514"/>
                  </a:cubicBezTo>
                  <a:lnTo>
                    <a:pt x="1087198" y="1679397"/>
                  </a:lnTo>
                  <a:cubicBezTo>
                    <a:pt x="1087198" y="1693325"/>
                    <a:pt x="1081666" y="1706682"/>
                    <a:pt x="1071818" y="1716530"/>
                  </a:cubicBezTo>
                  <a:cubicBezTo>
                    <a:pt x="1061969" y="1726378"/>
                    <a:pt x="1048612" y="1731911"/>
                    <a:pt x="1034685" y="1731911"/>
                  </a:cubicBezTo>
                  <a:lnTo>
                    <a:pt x="52514" y="1731911"/>
                  </a:lnTo>
                  <a:cubicBezTo>
                    <a:pt x="38586" y="1731911"/>
                    <a:pt x="25229" y="1726378"/>
                    <a:pt x="15381" y="1716530"/>
                  </a:cubicBezTo>
                  <a:cubicBezTo>
                    <a:pt x="5533" y="1706682"/>
                    <a:pt x="0" y="1693325"/>
                    <a:pt x="0" y="1679397"/>
                  </a:cubicBezTo>
                  <a:lnTo>
                    <a:pt x="0" y="52514"/>
                  </a:lnTo>
                  <a:cubicBezTo>
                    <a:pt x="0" y="23511"/>
                    <a:pt x="23511" y="0"/>
                    <a:pt x="52514" y="0"/>
                  </a:cubicBezTo>
                  <a:close/>
                </a:path>
              </a:pathLst>
            </a:custGeom>
            <a:solidFill>
              <a:srgbClr val="000A1F">
                <a:alpha val="6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087198" cy="1770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74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6086170" y="513908"/>
            <a:ext cx="6115660" cy="119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51"/>
              </a:lnSpc>
              <a:spcBef>
                <a:spcPct val="0"/>
              </a:spcBef>
            </a:pPr>
            <a:r>
              <a:rPr lang="en-US" sz="7621" b="1" spc="144">
                <a:solidFill>
                  <a:srgbClr val="FFFFFF"/>
                </a:solidFill>
                <a:latin typeface="Muli Heavy"/>
                <a:ea typeface="Muli Heavy"/>
                <a:cs typeface="Muli Heavy"/>
                <a:sym typeface="Muli Heavy"/>
              </a:rPr>
              <a:t>HITOS</a:t>
            </a:r>
          </a:p>
        </p:txBody>
      </p:sp>
      <p:sp>
        <p:nvSpPr>
          <p:cNvPr id="41" name="Freeform 41"/>
          <p:cNvSpPr/>
          <p:nvPr/>
        </p:nvSpPr>
        <p:spPr>
          <a:xfrm>
            <a:off x="0" y="35470"/>
            <a:ext cx="5718188" cy="1408104"/>
          </a:xfrm>
          <a:custGeom>
            <a:avLst/>
            <a:gdLst/>
            <a:ahLst/>
            <a:cxnLst/>
            <a:rect l="l" t="t" r="r" b="b"/>
            <a:pathLst>
              <a:path w="5718188" h="1408104">
                <a:moveTo>
                  <a:pt x="0" y="0"/>
                </a:moveTo>
                <a:lnTo>
                  <a:pt x="5718188" y="0"/>
                </a:lnTo>
                <a:lnTo>
                  <a:pt x="5718188" y="1408104"/>
                </a:lnTo>
                <a:lnTo>
                  <a:pt x="0" y="1408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1090</Words>
  <Application>Microsoft Office PowerPoint</Application>
  <PresentationFormat>Personalizado</PresentationFormat>
  <Paragraphs>137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Muli Bold</vt:lpstr>
      <vt:lpstr>Open Sans Bold</vt:lpstr>
      <vt:lpstr>TT Interphases Bold</vt:lpstr>
      <vt:lpstr>Muli Heavy</vt:lpstr>
      <vt:lpstr>TT Interphases</vt:lpstr>
      <vt:lpstr>Calibri</vt:lpstr>
      <vt:lpstr>Open Sans</vt:lpstr>
      <vt:lpstr>Muli Ultra-Bold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Empresarial para Proyectos de Negocio Profesional Simple Azul</dc:title>
  <cp:lastModifiedBy>Jeanette herminia Leonelli Riffo</cp:lastModifiedBy>
  <cp:revision>6</cp:revision>
  <dcterms:created xsi:type="dcterms:W3CDTF">2006-08-16T00:00:00Z</dcterms:created>
  <dcterms:modified xsi:type="dcterms:W3CDTF">2025-12-04T20:15:36Z</dcterms:modified>
  <dc:identifier>DAGytf7y0Bw</dc:identifier>
</cp:coreProperties>
</file>